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0"/>
  </p:notesMasterIdLst>
  <p:sldIdLst>
    <p:sldId id="256" r:id="rId2"/>
    <p:sldId id="289" r:id="rId3"/>
    <p:sldId id="672" r:id="rId4"/>
    <p:sldId id="322" r:id="rId5"/>
    <p:sldId id="667" r:id="rId6"/>
    <p:sldId id="653" r:id="rId7"/>
    <p:sldId id="673" r:id="rId8"/>
    <p:sldId id="677" r:id="rId9"/>
    <p:sldId id="258" r:id="rId10"/>
    <p:sldId id="676" r:id="rId11"/>
    <p:sldId id="674" r:id="rId12"/>
    <p:sldId id="675" r:id="rId13"/>
    <p:sldId id="678" r:id="rId14"/>
    <p:sldId id="373" r:id="rId15"/>
    <p:sldId id="410" r:id="rId16"/>
    <p:sldId id="411" r:id="rId17"/>
    <p:sldId id="374" r:id="rId18"/>
    <p:sldId id="280"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Lato Bold" panose="020F0502020204030203" pitchFamily="34" charset="0"/>
      <p:bold r:id="rId27"/>
    </p:embeddedFont>
    <p:embeddedFont>
      <p:font typeface="Source Sans Pro" panose="020B050303040302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17"/>
    <p:restoredTop sz="94641"/>
  </p:normalViewPr>
  <p:slideViewPr>
    <p:cSldViewPr snapToGrid="0" snapToObjects="1">
      <p:cViewPr varScale="1">
        <p:scale>
          <a:sx n="104" d="100"/>
          <a:sy n="104" d="100"/>
        </p:scale>
        <p:origin x="240" y="14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3A703D-9F0A-4B40-8DF4-B23AA2F202A8}" type="datetimeFigureOut">
              <a:rPr lang="en-US" smtClean="0"/>
              <a:t>5/2/19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62686B-6A92-674D-9DA9-2AF750140812}" type="slidenum">
              <a:rPr lang="en-US" smtClean="0"/>
              <a:t>‹#›</a:t>
            </a:fld>
            <a:endParaRPr lang="en-US"/>
          </a:p>
        </p:txBody>
      </p:sp>
    </p:spTree>
    <p:extLst>
      <p:ext uri="{BB962C8B-B14F-4D97-AF65-F5344CB8AC3E}">
        <p14:creationId xmlns:p14="http://schemas.microsoft.com/office/powerpoint/2010/main" val="1872934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businessdictionary.com/definition/invention.html"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www.businessdictionary.com/definition/value.html" TargetMode="External"/><Relationship Id="rId5" Type="http://schemas.openxmlformats.org/officeDocument/2006/relationships/hyperlink" Target="http://www.businessdictionary.com/definition/create.html" TargetMode="External"/><Relationship Id="rId4" Type="http://schemas.openxmlformats.org/officeDocument/2006/relationships/hyperlink" Target="http://www.businessdictionary.com/definition/final-good-service.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By innovation we mean ‘</a:t>
            </a:r>
            <a:r>
              <a:rPr lang="en-GB" sz="1200" u="none" strike="noStrike" kern="1200" dirty="0">
                <a:solidFill>
                  <a:schemeClr val="tx1"/>
                </a:solidFill>
                <a:effectLst/>
                <a:latin typeface="Arial" charset="0"/>
                <a:ea typeface="+mn-ea"/>
                <a:cs typeface="+mn-cs"/>
              </a:rPr>
              <a:t>The process of translating an idea or </a:t>
            </a:r>
            <a:r>
              <a:rPr lang="en-GB" sz="1200" u="none" strike="noStrike" kern="1200" dirty="0">
                <a:solidFill>
                  <a:schemeClr val="tx1"/>
                </a:solidFill>
                <a:effectLst/>
                <a:latin typeface="Arial" charset="0"/>
                <a:ea typeface="+mn-ea"/>
                <a:cs typeface="+mn-cs"/>
                <a:hlinkClick r:id="rId3"/>
              </a:rPr>
              <a:t>invention</a:t>
            </a:r>
            <a:r>
              <a:rPr lang="en-GB" sz="1200" u="none" strike="noStrike" kern="1200" dirty="0">
                <a:solidFill>
                  <a:schemeClr val="tx1"/>
                </a:solidFill>
                <a:effectLst/>
                <a:latin typeface="Arial" charset="0"/>
                <a:ea typeface="+mn-ea"/>
                <a:cs typeface="+mn-cs"/>
              </a:rPr>
              <a:t> into a product or </a:t>
            </a:r>
            <a:r>
              <a:rPr lang="en-GB" sz="1200" u="none" strike="noStrike" kern="1200" dirty="0">
                <a:solidFill>
                  <a:schemeClr val="tx1"/>
                </a:solidFill>
                <a:effectLst/>
                <a:latin typeface="Arial" charset="0"/>
                <a:ea typeface="+mn-ea"/>
                <a:cs typeface="+mn-cs"/>
                <a:hlinkClick r:id="rId4"/>
              </a:rPr>
              <a:t>service</a:t>
            </a:r>
            <a:r>
              <a:rPr lang="en-GB" sz="1200" u="none" strike="noStrike" kern="1200" dirty="0">
                <a:solidFill>
                  <a:schemeClr val="tx1"/>
                </a:solidFill>
                <a:effectLst/>
                <a:latin typeface="Arial" charset="0"/>
                <a:ea typeface="+mn-ea"/>
                <a:cs typeface="+mn-cs"/>
              </a:rPr>
              <a:t> that </a:t>
            </a:r>
            <a:r>
              <a:rPr lang="en-GB" sz="1200" u="none" strike="noStrike" kern="1200" dirty="0">
                <a:solidFill>
                  <a:schemeClr val="tx1"/>
                </a:solidFill>
                <a:effectLst/>
                <a:latin typeface="Arial" charset="0"/>
                <a:ea typeface="+mn-ea"/>
                <a:cs typeface="+mn-cs"/>
                <a:hlinkClick r:id="rId5"/>
              </a:rPr>
              <a:t>creates</a:t>
            </a:r>
            <a:r>
              <a:rPr lang="en-GB" sz="1200" u="none" strike="noStrike" kern="1200" dirty="0">
                <a:solidFill>
                  <a:schemeClr val="tx1"/>
                </a:solidFill>
                <a:effectLst/>
                <a:latin typeface="Arial" charset="0"/>
                <a:ea typeface="+mn-ea"/>
                <a:cs typeface="+mn-cs"/>
              </a:rPr>
              <a:t> </a:t>
            </a:r>
            <a:r>
              <a:rPr lang="en-GB" sz="1200" u="none" strike="noStrike" kern="1200" dirty="0">
                <a:solidFill>
                  <a:schemeClr val="tx1"/>
                </a:solidFill>
                <a:effectLst/>
                <a:latin typeface="Arial" charset="0"/>
                <a:ea typeface="+mn-ea"/>
                <a:cs typeface="+mn-cs"/>
                <a:hlinkClick r:id="rId6"/>
              </a:rPr>
              <a:t>value</a:t>
            </a:r>
            <a:r>
              <a:rPr lang="en-GB" sz="1200" u="none" strike="noStrike" kern="1200" dirty="0">
                <a:solidFill>
                  <a:schemeClr val="tx1"/>
                </a:solidFill>
                <a:effectLst/>
                <a:latin typeface="Arial" charset="0"/>
                <a:ea typeface="+mn-ea"/>
                <a:cs typeface="+mn-cs"/>
              </a:rPr>
              <a:t> or an improvement in adherence, safety or efficacy.’</a:t>
            </a:r>
            <a:br>
              <a:rPr lang="en-GB" sz="1200" u="none" strike="noStrike" kern="1200" dirty="0">
                <a:solidFill>
                  <a:schemeClr val="tx1"/>
                </a:solidFill>
                <a:effectLst/>
                <a:latin typeface="Arial" charset="0"/>
                <a:ea typeface="+mn-ea"/>
                <a:cs typeface="+mn-cs"/>
              </a:rPr>
            </a:br>
            <a:br>
              <a:rPr lang="en-GB" sz="1200" u="none" strike="noStrike" kern="1200" dirty="0">
                <a:solidFill>
                  <a:schemeClr val="tx1"/>
                </a:solidFill>
                <a:effectLst/>
                <a:latin typeface="Arial" charset="0"/>
                <a:ea typeface="+mn-ea"/>
                <a:cs typeface="+mn-cs"/>
              </a:rPr>
            </a:br>
            <a:r>
              <a:rPr lang="en-GB" sz="1200" u="none" strike="noStrike" kern="1200" dirty="0">
                <a:solidFill>
                  <a:schemeClr val="tx1"/>
                </a:solidFill>
                <a:effectLst/>
                <a:latin typeface="Arial" charset="0"/>
                <a:ea typeface="+mn-ea"/>
                <a:cs typeface="+mn-cs"/>
              </a:rPr>
              <a:t>Good ideas are not enough, they must be converted into something that adds value to the business. One way of measuring innovation is looking at the Patent Applications that are made.</a:t>
            </a:r>
            <a:r>
              <a:rPr lang="en-GB" sz="1200" u="none" strike="noStrike" kern="1200" baseline="0" dirty="0">
                <a:solidFill>
                  <a:schemeClr val="tx1"/>
                </a:solidFill>
                <a:effectLst/>
                <a:latin typeface="Arial" charset="0"/>
                <a:ea typeface="+mn-ea"/>
                <a:cs typeface="+mn-cs"/>
              </a:rPr>
              <a:t> The patent process encompasses the conversion of the a NOVEL idea into a something that can be USEFUL, that no one else has done before</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D9A30B84-4BE4-4989-9868-13831E6C5275}" type="slidenum">
              <a:rPr lang="en-GB" smtClean="0"/>
              <a:pPr>
                <a:defRPr/>
              </a:pPr>
              <a:t>2</a:t>
            </a:fld>
            <a:endParaRPr lang="en-GB" dirty="0"/>
          </a:p>
        </p:txBody>
      </p:sp>
    </p:spTree>
    <p:extLst>
      <p:ext uri="{BB962C8B-B14F-4D97-AF65-F5344CB8AC3E}">
        <p14:creationId xmlns:p14="http://schemas.microsoft.com/office/powerpoint/2010/main" val="2210975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indent="0">
              <a:buFont typeface="Arial" charset="0"/>
              <a:buNone/>
            </a:pPr>
            <a:r>
              <a:rPr lang="en-GB" sz="1200" dirty="0"/>
              <a:t>Pharmaceutical Research and Development  is located globally across Ferring, the newly established site in the US adds</a:t>
            </a:r>
            <a:r>
              <a:rPr lang="en-GB" sz="1200" baseline="0" dirty="0"/>
              <a:t> to those in Europe and India, support to Asia is an increasing commitment.</a:t>
            </a:r>
            <a:endParaRPr lang="en-GB" dirty="0"/>
          </a:p>
        </p:txBody>
      </p:sp>
      <p:sp>
        <p:nvSpPr>
          <p:cNvPr id="4" name="Slide Number Placeholder 3"/>
          <p:cNvSpPr>
            <a:spLocks noGrp="1"/>
          </p:cNvSpPr>
          <p:nvPr>
            <p:ph type="sldNum" sz="quarter" idx="10"/>
          </p:nvPr>
        </p:nvSpPr>
        <p:spPr/>
        <p:txBody>
          <a:bodyPr/>
          <a:lstStyle/>
          <a:p>
            <a:fld id="{CD409C99-0E55-4A00-AA1A-5FBEBF09B252}" type="slidenum">
              <a:rPr lang="en-GB" smtClean="0"/>
              <a:pPr/>
              <a:t>4</a:t>
            </a:fld>
            <a:endParaRPr lang="en-GB" dirty="0"/>
          </a:p>
        </p:txBody>
      </p:sp>
    </p:spTree>
    <p:extLst>
      <p:ext uri="{BB962C8B-B14F-4D97-AF65-F5344CB8AC3E}">
        <p14:creationId xmlns:p14="http://schemas.microsoft.com/office/powerpoint/2010/main" val="1451222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 Since our</a:t>
            </a:r>
            <a:r>
              <a:rPr lang="en-GB" baseline="0" dirty="0"/>
              <a:t> now President of Ferring spoke to this meeting 12 months ago Ferring has opened new laboratories.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baseline="0" dirty="0"/>
              <a:t>in</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Brazil: </a:t>
            </a:r>
            <a:r>
              <a:rPr lang="en-GB" dirty="0">
                <a:effectLst/>
              </a:rPr>
              <a:t>​development of local products in Brazil as well as the set-up of the new nanotechnology laboratory in collaboration with Achè.</a:t>
            </a:r>
          </a:p>
          <a:p>
            <a:r>
              <a:rPr lang="en-GB" dirty="0"/>
              <a:t>Mendeleev: </a:t>
            </a:r>
            <a:r>
              <a:rPr lang="en-GB" dirty="0">
                <a:effectLst/>
              </a:rPr>
              <a:t>development of nasal formulations for biopharmaceuticals, starting with peptide drugs.</a:t>
            </a:r>
            <a:endParaRPr lang="en-GB" dirty="0"/>
          </a:p>
          <a:p>
            <a:r>
              <a:rPr lang="en-GB" dirty="0"/>
              <a:t>IPC-I: Nanotechnology laboratory. Continuing the </a:t>
            </a:r>
            <a:r>
              <a:rPr lang="en-GB" dirty="0">
                <a:effectLst/>
              </a:rPr>
              <a:t>development of local products in India based on established technologies at IPC India as well as identifying local opportunities for innovative technologies that can be applied to development of global products.</a:t>
            </a:r>
            <a:endParaRPr lang="en-GB" dirty="0"/>
          </a:p>
          <a:p>
            <a:r>
              <a:rPr lang="en-GB" dirty="0"/>
              <a:t>China: </a:t>
            </a:r>
            <a:r>
              <a:rPr lang="en-GB" dirty="0">
                <a:effectLst/>
              </a:rPr>
              <a:t>development of long-acting formulations for biopharmaceuticals, in particular, starting with microsphere drug delivery system for peptide drugs. </a:t>
            </a:r>
            <a:endParaRPr lang="en-GB" dirty="0"/>
          </a:p>
        </p:txBody>
      </p:sp>
      <p:sp>
        <p:nvSpPr>
          <p:cNvPr id="4" name="Slide Number Placeholder 3"/>
          <p:cNvSpPr>
            <a:spLocks noGrp="1"/>
          </p:cNvSpPr>
          <p:nvPr>
            <p:ph type="sldNum" sz="quarter" idx="10"/>
          </p:nvPr>
        </p:nvSpPr>
        <p:spPr/>
        <p:txBody>
          <a:bodyPr/>
          <a:lstStyle/>
          <a:p>
            <a:pPr>
              <a:defRPr/>
            </a:pPr>
            <a:fld id="{65D02416-B251-4A6A-91DD-7A322A48D03C}" type="slidenum">
              <a:rPr lang="en-US" altLang="en-US" smtClean="0"/>
              <a:pPr>
                <a:defRPr/>
              </a:pPr>
              <a:t>5</a:t>
            </a:fld>
            <a:endParaRPr lang="en-US" altLang="en-US" dirty="0"/>
          </a:p>
        </p:txBody>
      </p:sp>
    </p:spTree>
    <p:extLst>
      <p:ext uri="{BB962C8B-B14F-4D97-AF65-F5344CB8AC3E}">
        <p14:creationId xmlns:p14="http://schemas.microsoft.com/office/powerpoint/2010/main" val="3631409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D02416-B251-4A6A-91DD-7A322A48D03C}" type="slidenum">
              <a:rPr lang="en-US" altLang="en-US" smtClean="0"/>
              <a:pPr>
                <a:defRPr/>
              </a:pPr>
              <a:t>6</a:t>
            </a:fld>
            <a:endParaRPr lang="en-US" altLang="en-US" dirty="0"/>
          </a:p>
        </p:txBody>
      </p:sp>
    </p:spTree>
    <p:extLst>
      <p:ext uri="{BB962C8B-B14F-4D97-AF65-F5344CB8AC3E}">
        <p14:creationId xmlns:p14="http://schemas.microsoft.com/office/powerpoint/2010/main" val="3091237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94400" defTabSz="914400">
              <a:spcBef>
                <a:spcPts val="432"/>
              </a:spcBef>
              <a:buFont typeface="Arial"/>
              <a:buChar char="•"/>
            </a:pPr>
            <a:r>
              <a:rPr lang="en-GB" dirty="0">
                <a:solidFill>
                  <a:schemeClr val="accent1"/>
                </a:solidFill>
              </a:rPr>
              <a:t>Our managed services include an end-to-end support package covering every aspect of a mobility solution</a:t>
            </a:r>
          </a:p>
          <a:p>
            <a:pPr indent="-194400" defTabSz="914400">
              <a:spcBef>
                <a:spcPts val="432"/>
              </a:spcBef>
              <a:buFont typeface="Arial"/>
              <a:buChar char="•"/>
            </a:pPr>
            <a:r>
              <a:rPr lang="en-GB" dirty="0">
                <a:solidFill>
                  <a:schemeClr val="accent1"/>
                </a:solidFill>
              </a:rPr>
              <a:t>Access to highly trained mobility experts</a:t>
            </a:r>
          </a:p>
          <a:p>
            <a:pPr indent="-194400" defTabSz="914400">
              <a:spcBef>
                <a:spcPts val="432"/>
              </a:spcBef>
              <a:buFont typeface="Arial"/>
              <a:buChar char="•"/>
            </a:pPr>
            <a:r>
              <a:rPr lang="en-GB" dirty="0">
                <a:solidFill>
                  <a:schemeClr val="accent1"/>
                </a:solidFill>
              </a:rPr>
              <a:t>A unique and highly personalised and a unique service offering</a:t>
            </a:r>
          </a:p>
          <a:p>
            <a:pPr marL="0" marR="0" lvl="0" indent="-194400" algn="l" defTabSz="914400" rtl="0" eaLnBrk="1" fontAlgn="auto" latinLnBrk="0" hangingPunct="1">
              <a:lnSpc>
                <a:spcPct val="100000"/>
              </a:lnSpc>
              <a:spcBef>
                <a:spcPts val="432"/>
              </a:spcBef>
              <a:spcAft>
                <a:spcPts val="0"/>
              </a:spcAft>
              <a:buClrTx/>
              <a:buSzTx/>
              <a:buFont typeface="Arial"/>
              <a:buChar char="•"/>
              <a:tabLst/>
              <a:defRPr/>
            </a:pPr>
            <a:r>
              <a:rPr lang="en-GB" dirty="0">
                <a:solidFill>
                  <a:schemeClr val="accent1"/>
                </a:solidFill>
              </a:rPr>
              <a:t>With a choice of offerings</a:t>
            </a:r>
          </a:p>
          <a:p>
            <a:pPr indent="-194400" defTabSz="914400">
              <a:spcBef>
                <a:spcPts val="432"/>
              </a:spcBef>
              <a:buFont typeface="Arial"/>
              <a:buChar char="•"/>
            </a:pPr>
            <a:r>
              <a:rPr lang="en-GB" dirty="0">
                <a:solidFill>
                  <a:schemeClr val="accent1"/>
                </a:solidFill>
              </a:rPr>
              <a:t>And complete management of third parties and manufacturers </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C19721-6305-4A20-AA2D-BF7BA3F8591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9657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94400" defTabSz="914400">
              <a:spcBef>
                <a:spcPts val="432"/>
              </a:spcBef>
              <a:buFont typeface="Arial"/>
              <a:buChar char="•"/>
            </a:pPr>
            <a:r>
              <a:rPr lang="en-GB" dirty="0">
                <a:solidFill>
                  <a:schemeClr val="accent1"/>
                </a:solidFill>
              </a:rPr>
              <a:t>Our managed services include an end-to-end support package covering every aspect of a mobility solution</a:t>
            </a:r>
          </a:p>
          <a:p>
            <a:pPr indent="-194400" defTabSz="914400">
              <a:spcBef>
                <a:spcPts val="432"/>
              </a:spcBef>
              <a:buFont typeface="Arial"/>
              <a:buChar char="•"/>
            </a:pPr>
            <a:r>
              <a:rPr lang="en-GB" dirty="0">
                <a:solidFill>
                  <a:schemeClr val="accent1"/>
                </a:solidFill>
              </a:rPr>
              <a:t>Access to highly trained mobility experts</a:t>
            </a:r>
          </a:p>
          <a:p>
            <a:pPr indent="-194400" defTabSz="914400">
              <a:spcBef>
                <a:spcPts val="432"/>
              </a:spcBef>
              <a:buFont typeface="Arial"/>
              <a:buChar char="•"/>
            </a:pPr>
            <a:r>
              <a:rPr lang="en-GB" dirty="0">
                <a:solidFill>
                  <a:schemeClr val="accent1"/>
                </a:solidFill>
              </a:rPr>
              <a:t>A unique and highly personalised and a unique service offering</a:t>
            </a:r>
          </a:p>
          <a:p>
            <a:pPr marL="0" marR="0" lvl="0" indent="-194400" algn="l" defTabSz="914400" rtl="0" eaLnBrk="1" fontAlgn="auto" latinLnBrk="0" hangingPunct="1">
              <a:lnSpc>
                <a:spcPct val="100000"/>
              </a:lnSpc>
              <a:spcBef>
                <a:spcPts val="432"/>
              </a:spcBef>
              <a:spcAft>
                <a:spcPts val="0"/>
              </a:spcAft>
              <a:buClrTx/>
              <a:buSzTx/>
              <a:buFont typeface="Arial"/>
              <a:buChar char="•"/>
              <a:tabLst/>
              <a:defRPr/>
            </a:pPr>
            <a:r>
              <a:rPr lang="en-GB" dirty="0">
                <a:solidFill>
                  <a:schemeClr val="accent1"/>
                </a:solidFill>
              </a:rPr>
              <a:t>With a choice of offerings</a:t>
            </a:r>
          </a:p>
          <a:p>
            <a:pPr indent="-194400" defTabSz="914400">
              <a:spcBef>
                <a:spcPts val="432"/>
              </a:spcBef>
              <a:buFont typeface="Arial"/>
              <a:buChar char="•"/>
            </a:pPr>
            <a:r>
              <a:rPr lang="en-GB" dirty="0">
                <a:solidFill>
                  <a:schemeClr val="accent1"/>
                </a:solidFill>
              </a:rPr>
              <a:t>And complete management of third parties and manufacturers </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C19721-6305-4A20-AA2D-BF7BA3F8591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9116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94400" defTabSz="914400">
              <a:spcBef>
                <a:spcPts val="432"/>
              </a:spcBef>
              <a:buFont typeface="Arial"/>
              <a:buChar char="•"/>
            </a:pPr>
            <a:r>
              <a:rPr lang="en-GB" dirty="0">
                <a:solidFill>
                  <a:schemeClr val="accent1"/>
                </a:solidFill>
              </a:rPr>
              <a:t>Our managed services include an end-to-end support package covering every aspect of a mobility solution</a:t>
            </a:r>
          </a:p>
          <a:p>
            <a:pPr indent="-194400" defTabSz="914400">
              <a:spcBef>
                <a:spcPts val="432"/>
              </a:spcBef>
              <a:buFont typeface="Arial"/>
              <a:buChar char="•"/>
            </a:pPr>
            <a:r>
              <a:rPr lang="en-GB" dirty="0">
                <a:solidFill>
                  <a:schemeClr val="accent1"/>
                </a:solidFill>
              </a:rPr>
              <a:t>Access to highly trained mobility experts</a:t>
            </a:r>
          </a:p>
          <a:p>
            <a:pPr indent="-194400" defTabSz="914400">
              <a:spcBef>
                <a:spcPts val="432"/>
              </a:spcBef>
              <a:buFont typeface="Arial"/>
              <a:buChar char="•"/>
            </a:pPr>
            <a:r>
              <a:rPr lang="en-GB" dirty="0">
                <a:solidFill>
                  <a:schemeClr val="accent1"/>
                </a:solidFill>
              </a:rPr>
              <a:t>A unique and highly personalised and a unique service offering</a:t>
            </a:r>
          </a:p>
          <a:p>
            <a:pPr marL="0" marR="0" lvl="0" indent="-194400" algn="l" defTabSz="914400" rtl="0" eaLnBrk="1" fontAlgn="auto" latinLnBrk="0" hangingPunct="1">
              <a:lnSpc>
                <a:spcPct val="100000"/>
              </a:lnSpc>
              <a:spcBef>
                <a:spcPts val="432"/>
              </a:spcBef>
              <a:spcAft>
                <a:spcPts val="0"/>
              </a:spcAft>
              <a:buClrTx/>
              <a:buSzTx/>
              <a:buFont typeface="Arial"/>
              <a:buChar char="•"/>
              <a:tabLst/>
              <a:defRPr/>
            </a:pPr>
            <a:r>
              <a:rPr lang="en-GB" dirty="0">
                <a:solidFill>
                  <a:schemeClr val="accent1"/>
                </a:solidFill>
              </a:rPr>
              <a:t>With a choice of offerings</a:t>
            </a:r>
          </a:p>
          <a:p>
            <a:pPr indent="-194400" defTabSz="914400">
              <a:spcBef>
                <a:spcPts val="432"/>
              </a:spcBef>
              <a:buFont typeface="Arial"/>
              <a:buChar char="•"/>
            </a:pPr>
            <a:r>
              <a:rPr lang="en-GB" dirty="0">
                <a:solidFill>
                  <a:schemeClr val="accent1"/>
                </a:solidFill>
              </a:rPr>
              <a:t>And complete management of third parties and manufacturers </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C19721-6305-4A20-AA2D-BF7BA3F8591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2108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94400" defTabSz="914400">
              <a:spcBef>
                <a:spcPts val="432"/>
              </a:spcBef>
              <a:buFont typeface="Arial"/>
              <a:buChar char="•"/>
            </a:pPr>
            <a:r>
              <a:rPr lang="en-GB" dirty="0">
                <a:solidFill>
                  <a:schemeClr val="accent1"/>
                </a:solidFill>
              </a:rPr>
              <a:t>Our managed services include an end-to-end support package covering every aspect of a mobility solution</a:t>
            </a:r>
          </a:p>
          <a:p>
            <a:pPr indent="-194400" defTabSz="914400">
              <a:spcBef>
                <a:spcPts val="432"/>
              </a:spcBef>
              <a:buFont typeface="Arial"/>
              <a:buChar char="•"/>
            </a:pPr>
            <a:r>
              <a:rPr lang="en-GB" dirty="0">
                <a:solidFill>
                  <a:schemeClr val="accent1"/>
                </a:solidFill>
              </a:rPr>
              <a:t>Access to highly trained mobility experts</a:t>
            </a:r>
          </a:p>
          <a:p>
            <a:pPr indent="-194400" defTabSz="914400">
              <a:spcBef>
                <a:spcPts val="432"/>
              </a:spcBef>
              <a:buFont typeface="Arial"/>
              <a:buChar char="•"/>
            </a:pPr>
            <a:r>
              <a:rPr lang="en-GB" dirty="0">
                <a:solidFill>
                  <a:schemeClr val="accent1"/>
                </a:solidFill>
              </a:rPr>
              <a:t>A unique and highly personalised and a unique service offering</a:t>
            </a:r>
          </a:p>
          <a:p>
            <a:pPr marL="0" marR="0" lvl="0" indent="-194400" algn="l" defTabSz="914400" rtl="0" eaLnBrk="1" fontAlgn="auto" latinLnBrk="0" hangingPunct="1">
              <a:lnSpc>
                <a:spcPct val="100000"/>
              </a:lnSpc>
              <a:spcBef>
                <a:spcPts val="432"/>
              </a:spcBef>
              <a:spcAft>
                <a:spcPts val="0"/>
              </a:spcAft>
              <a:buClrTx/>
              <a:buSzTx/>
              <a:buFont typeface="Arial"/>
              <a:buChar char="•"/>
              <a:tabLst/>
              <a:defRPr/>
            </a:pPr>
            <a:r>
              <a:rPr lang="en-GB" dirty="0">
                <a:solidFill>
                  <a:schemeClr val="accent1"/>
                </a:solidFill>
              </a:rPr>
              <a:t>With a choice of offerings</a:t>
            </a:r>
          </a:p>
          <a:p>
            <a:pPr indent="-194400" defTabSz="914400">
              <a:spcBef>
                <a:spcPts val="432"/>
              </a:spcBef>
              <a:buFont typeface="Arial"/>
              <a:buChar char="•"/>
            </a:pPr>
            <a:r>
              <a:rPr lang="en-GB" dirty="0">
                <a:solidFill>
                  <a:schemeClr val="accent1"/>
                </a:solidFill>
              </a:rPr>
              <a:t>And complete management of third parties and manufacturers </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C19721-6305-4A20-AA2D-BF7BA3F8591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5220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18</a:t>
            </a:fld>
            <a:endParaRPr lang="en-US" dirty="0"/>
          </a:p>
        </p:txBody>
      </p:sp>
    </p:spTree>
    <p:extLst>
      <p:ext uri="{BB962C8B-B14F-4D97-AF65-F5344CB8AC3E}">
        <p14:creationId xmlns:p14="http://schemas.microsoft.com/office/powerpoint/2010/main" val="893484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EE82-62AD-C04D-889D-8187FC606B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36CC5C-8A66-664D-9871-DEF3F179CD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E4DA3A-BFCE-794B-A9F9-FDA9302B0A6D}"/>
              </a:ext>
            </a:extLst>
          </p:cNvPr>
          <p:cNvSpPr>
            <a:spLocks noGrp="1"/>
          </p:cNvSpPr>
          <p:nvPr>
            <p:ph type="dt" sz="half" idx="10"/>
          </p:nvPr>
        </p:nvSpPr>
        <p:spPr/>
        <p:txBody>
          <a:bodyPr/>
          <a:lstStyle/>
          <a:p>
            <a:fld id="{3D1CF56A-AF2F-CD4E-A028-3D34499A51F9}" type="datetimeFigureOut">
              <a:rPr lang="en-US" smtClean="0"/>
              <a:t>5/2/19</a:t>
            </a:fld>
            <a:endParaRPr lang="en-US"/>
          </a:p>
        </p:txBody>
      </p:sp>
      <p:sp>
        <p:nvSpPr>
          <p:cNvPr id="5" name="Footer Placeholder 4">
            <a:extLst>
              <a:ext uri="{FF2B5EF4-FFF2-40B4-BE49-F238E27FC236}">
                <a16:creationId xmlns:a16="http://schemas.microsoft.com/office/drawing/2014/main" id="{EF0CCE92-BB1F-4B43-B874-23369A9BEF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99DEB3-CEEB-FE44-9A8C-E0C2367BBD60}"/>
              </a:ext>
            </a:extLst>
          </p:cNvPr>
          <p:cNvSpPr>
            <a:spLocks noGrp="1"/>
          </p:cNvSpPr>
          <p:nvPr>
            <p:ph type="sldNum" sz="quarter" idx="12"/>
          </p:nvPr>
        </p:nvSpPr>
        <p:spPr/>
        <p:txBody>
          <a:bodyPr/>
          <a:lstStyle/>
          <a:p>
            <a:fld id="{A9DC72FA-E387-1245-969B-95B1A731FB57}" type="slidenum">
              <a:rPr lang="en-US" smtClean="0"/>
              <a:t>‹#›</a:t>
            </a:fld>
            <a:endParaRPr lang="en-US"/>
          </a:p>
        </p:txBody>
      </p:sp>
    </p:spTree>
    <p:extLst>
      <p:ext uri="{BB962C8B-B14F-4D97-AF65-F5344CB8AC3E}">
        <p14:creationId xmlns:p14="http://schemas.microsoft.com/office/powerpoint/2010/main" val="3234728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CBDD5-5FAD-5A42-AC5A-CA28F19FBA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18A4C6-78BC-C048-88AA-C2985DCB11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2F1E32-3E32-9B44-B42E-19AE3E135263}"/>
              </a:ext>
            </a:extLst>
          </p:cNvPr>
          <p:cNvSpPr>
            <a:spLocks noGrp="1"/>
          </p:cNvSpPr>
          <p:nvPr>
            <p:ph type="dt" sz="half" idx="10"/>
          </p:nvPr>
        </p:nvSpPr>
        <p:spPr/>
        <p:txBody>
          <a:bodyPr/>
          <a:lstStyle/>
          <a:p>
            <a:fld id="{3D1CF56A-AF2F-CD4E-A028-3D34499A51F9}" type="datetimeFigureOut">
              <a:rPr lang="en-US" smtClean="0"/>
              <a:t>5/2/19</a:t>
            </a:fld>
            <a:endParaRPr lang="en-US"/>
          </a:p>
        </p:txBody>
      </p:sp>
      <p:sp>
        <p:nvSpPr>
          <p:cNvPr id="5" name="Footer Placeholder 4">
            <a:extLst>
              <a:ext uri="{FF2B5EF4-FFF2-40B4-BE49-F238E27FC236}">
                <a16:creationId xmlns:a16="http://schemas.microsoft.com/office/drawing/2014/main" id="{7A07B14B-34F9-2849-8E54-3300C24041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84D770-93F1-154D-9FE4-1631E41369E3}"/>
              </a:ext>
            </a:extLst>
          </p:cNvPr>
          <p:cNvSpPr>
            <a:spLocks noGrp="1"/>
          </p:cNvSpPr>
          <p:nvPr>
            <p:ph type="sldNum" sz="quarter" idx="12"/>
          </p:nvPr>
        </p:nvSpPr>
        <p:spPr/>
        <p:txBody>
          <a:bodyPr/>
          <a:lstStyle/>
          <a:p>
            <a:fld id="{A9DC72FA-E387-1245-969B-95B1A731FB57}" type="slidenum">
              <a:rPr lang="en-US" smtClean="0"/>
              <a:t>‹#›</a:t>
            </a:fld>
            <a:endParaRPr lang="en-US"/>
          </a:p>
        </p:txBody>
      </p:sp>
    </p:spTree>
    <p:extLst>
      <p:ext uri="{BB962C8B-B14F-4D97-AF65-F5344CB8AC3E}">
        <p14:creationId xmlns:p14="http://schemas.microsoft.com/office/powerpoint/2010/main" val="2530650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F4177C-C590-D148-A7B8-DBD7BE28C3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F1423D-C2A5-1640-8062-F50D35392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5C12C5-B1A1-8742-AC27-23A17D14BAFD}"/>
              </a:ext>
            </a:extLst>
          </p:cNvPr>
          <p:cNvSpPr>
            <a:spLocks noGrp="1"/>
          </p:cNvSpPr>
          <p:nvPr>
            <p:ph type="dt" sz="half" idx="10"/>
          </p:nvPr>
        </p:nvSpPr>
        <p:spPr/>
        <p:txBody>
          <a:bodyPr/>
          <a:lstStyle/>
          <a:p>
            <a:fld id="{3D1CF56A-AF2F-CD4E-A028-3D34499A51F9}" type="datetimeFigureOut">
              <a:rPr lang="en-US" smtClean="0"/>
              <a:t>5/2/19</a:t>
            </a:fld>
            <a:endParaRPr lang="en-US"/>
          </a:p>
        </p:txBody>
      </p:sp>
      <p:sp>
        <p:nvSpPr>
          <p:cNvPr id="5" name="Footer Placeholder 4">
            <a:extLst>
              <a:ext uri="{FF2B5EF4-FFF2-40B4-BE49-F238E27FC236}">
                <a16:creationId xmlns:a16="http://schemas.microsoft.com/office/drawing/2014/main" id="{D494ED33-EE52-2D4B-975B-2FB7EA28FB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0FF2D-131D-FB4B-A77D-795563356FA3}"/>
              </a:ext>
            </a:extLst>
          </p:cNvPr>
          <p:cNvSpPr>
            <a:spLocks noGrp="1"/>
          </p:cNvSpPr>
          <p:nvPr>
            <p:ph type="sldNum" sz="quarter" idx="12"/>
          </p:nvPr>
        </p:nvSpPr>
        <p:spPr/>
        <p:txBody>
          <a:bodyPr/>
          <a:lstStyle/>
          <a:p>
            <a:fld id="{A9DC72FA-E387-1245-969B-95B1A731FB57}" type="slidenum">
              <a:rPr lang="en-US" smtClean="0"/>
              <a:t>‹#›</a:t>
            </a:fld>
            <a:endParaRPr lang="en-US"/>
          </a:p>
        </p:txBody>
      </p:sp>
    </p:spTree>
    <p:extLst>
      <p:ext uri="{BB962C8B-B14F-4D97-AF65-F5344CB8AC3E}">
        <p14:creationId xmlns:p14="http://schemas.microsoft.com/office/powerpoint/2010/main" val="2088064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En-tête de section">
    <p:spTree>
      <p:nvGrpSpPr>
        <p:cNvPr id="1" name=""/>
        <p:cNvGrpSpPr/>
        <p:nvPr/>
      </p:nvGrpSpPr>
      <p:grpSpPr>
        <a:xfrm>
          <a:off x="0" y="0"/>
          <a:ext cx="0" cy="0"/>
          <a:chOff x="0" y="0"/>
          <a:chExt cx="0" cy="0"/>
        </a:xfrm>
      </p:grpSpPr>
      <p:pic>
        <p:nvPicPr>
          <p:cNvPr id="11" name="Espace réservé pour une image  6" descr="couv_prov.jpg"/>
          <p:cNvPicPr>
            <a:picLocks noChangeAspect="1"/>
          </p:cNvPicPr>
          <p:nvPr userDrawn="1"/>
        </p:nvPicPr>
        <p:blipFill>
          <a:blip r:embed="rId2">
            <a:extLst>
              <a:ext uri="{28A0092B-C50C-407E-A947-70E740481C1C}">
                <a14:useLocalDpi xmlns:a14="http://schemas.microsoft.com/office/drawing/2010/main" val="0"/>
              </a:ext>
            </a:extLst>
          </a:blip>
          <a:srcRect t="3784" b="3784"/>
          <a:stretch>
            <a:fillRect/>
          </a:stretch>
        </p:blipFill>
        <p:spPr>
          <a:xfrm>
            <a:off x="1" y="2"/>
            <a:ext cx="12192000" cy="5715001"/>
          </a:xfrm>
          <a:prstGeom prst="rect">
            <a:avLst/>
          </a:prstGeom>
        </p:spPr>
      </p:pic>
      <p:sp>
        <p:nvSpPr>
          <p:cNvPr id="12" name="Rectangle 11"/>
          <p:cNvSpPr/>
          <p:nvPr userDrawn="1"/>
        </p:nvSpPr>
        <p:spPr>
          <a:xfrm>
            <a:off x="0" y="2768600"/>
            <a:ext cx="9990667" cy="1676400"/>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91404" tIns="45702" rIns="91404" bIns="45702" rtlCol="0" anchor="ctr"/>
          <a:lstStyle/>
          <a:p>
            <a:pPr algn="ctr"/>
            <a:endParaRPr lang="fr-FR" sz="1265" dirty="0"/>
          </a:p>
        </p:txBody>
      </p:sp>
      <p:sp>
        <p:nvSpPr>
          <p:cNvPr id="9" name="Espace réservé du texte 11"/>
          <p:cNvSpPr>
            <a:spLocks noGrp="1"/>
          </p:cNvSpPr>
          <p:nvPr>
            <p:ph type="body" sz="quarter" idx="13"/>
          </p:nvPr>
        </p:nvSpPr>
        <p:spPr>
          <a:xfrm>
            <a:off x="833808" y="2884561"/>
            <a:ext cx="9159313" cy="885886"/>
          </a:xfrm>
          <a:prstGeom prst="rect">
            <a:avLst/>
          </a:prstGeom>
        </p:spPr>
        <p:txBody>
          <a:bodyPr>
            <a:normAutofit/>
          </a:bodyPr>
          <a:lstStyle>
            <a:lvl1pPr>
              <a:buNone/>
              <a:defRPr sz="4007" b="0" i="0">
                <a:solidFill>
                  <a:srgbClr val="524C51"/>
                </a:solidFill>
                <a:latin typeface="Arial"/>
              </a:defRPr>
            </a:lvl1pPr>
            <a:lvl2pPr>
              <a:buNone/>
              <a:defRPr/>
            </a:lvl2pPr>
            <a:lvl3pPr>
              <a:buNone/>
              <a:defRPr/>
            </a:lvl3pPr>
            <a:lvl4pPr>
              <a:buNone/>
              <a:defRPr/>
            </a:lvl4pPr>
            <a:lvl5pPr>
              <a:buNone/>
              <a:defRPr/>
            </a:lvl5pPr>
          </a:lstStyle>
          <a:p>
            <a:pPr lvl="0"/>
            <a:endParaRPr lang="fr-CH" dirty="0"/>
          </a:p>
        </p:txBody>
      </p:sp>
      <p:sp>
        <p:nvSpPr>
          <p:cNvPr id="10" name="Espace réservé du texte 11"/>
          <p:cNvSpPr>
            <a:spLocks noGrp="1"/>
          </p:cNvSpPr>
          <p:nvPr>
            <p:ph type="body" sz="quarter" idx="14"/>
          </p:nvPr>
        </p:nvSpPr>
        <p:spPr>
          <a:xfrm>
            <a:off x="822965" y="3779773"/>
            <a:ext cx="8792891" cy="524988"/>
          </a:xfrm>
          <a:prstGeom prst="rect">
            <a:avLst/>
          </a:prstGeom>
        </p:spPr>
        <p:txBody>
          <a:bodyPr>
            <a:noAutofit/>
          </a:bodyPr>
          <a:lstStyle>
            <a:lvl1pPr>
              <a:buNone/>
              <a:defRPr sz="2390" b="0" i="0">
                <a:solidFill>
                  <a:srgbClr val="0E79BF"/>
                </a:solidFill>
                <a:latin typeface="Arial"/>
              </a:defRPr>
            </a:lvl1pPr>
            <a:lvl2pPr>
              <a:buNone/>
              <a:defRPr/>
            </a:lvl2pPr>
            <a:lvl3pPr>
              <a:buNone/>
              <a:defRPr/>
            </a:lvl3pPr>
            <a:lvl4pPr>
              <a:buNone/>
              <a:defRPr/>
            </a:lvl4pPr>
            <a:lvl5pPr>
              <a:buNone/>
              <a:defRPr/>
            </a:lvl5pPr>
          </a:lstStyle>
          <a:p>
            <a:pPr lvl="0"/>
            <a:endParaRPr lang="fr-CH" dirty="0"/>
          </a:p>
        </p:txBody>
      </p:sp>
    </p:spTree>
    <p:extLst>
      <p:ext uri="{BB962C8B-B14F-4D97-AF65-F5344CB8AC3E}">
        <p14:creationId xmlns:p14="http://schemas.microsoft.com/office/powerpoint/2010/main" val="215000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26" name="Rectangle 25"/>
          <p:cNvSpPr/>
          <p:nvPr userDrawn="1"/>
        </p:nvSpPr>
        <p:spPr>
          <a:xfrm>
            <a:off x="814191" y="3413439"/>
            <a:ext cx="10312400" cy="1842078"/>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04" tIns="45702" rIns="91404" bIns="45702" rtlCol="0" anchor="ctr"/>
          <a:lstStyle/>
          <a:p>
            <a:pPr algn="ctr"/>
            <a:endParaRPr lang="fr-FR" sz="1265" dirty="0"/>
          </a:p>
        </p:txBody>
      </p:sp>
      <p:sp>
        <p:nvSpPr>
          <p:cNvPr id="25" name="Espace réservé du texte 11"/>
          <p:cNvSpPr>
            <a:spLocks noGrp="1"/>
          </p:cNvSpPr>
          <p:nvPr>
            <p:ph type="body" sz="quarter" idx="12"/>
          </p:nvPr>
        </p:nvSpPr>
        <p:spPr>
          <a:xfrm>
            <a:off x="814192" y="0"/>
            <a:ext cx="9380722" cy="911830"/>
          </a:xfrm>
        </p:spPr>
        <p:txBody>
          <a:bodyPr anchor="b">
            <a:normAutofit/>
          </a:bodyPr>
          <a:lstStyle>
            <a:lvl1pPr>
              <a:buNone/>
              <a:defRPr sz="4007" b="0" i="0">
                <a:solidFill>
                  <a:srgbClr val="524C51"/>
                </a:solidFill>
                <a:latin typeface="Arial"/>
              </a:defRPr>
            </a:lvl1pPr>
            <a:lvl2pPr>
              <a:buNone/>
              <a:defRPr/>
            </a:lvl2pPr>
            <a:lvl3pPr>
              <a:buNone/>
              <a:defRPr/>
            </a:lvl3pPr>
            <a:lvl4pPr>
              <a:buNone/>
              <a:defRPr/>
            </a:lvl4pPr>
            <a:lvl5pPr>
              <a:buNone/>
              <a:defRPr/>
            </a:lvl5pPr>
          </a:lstStyle>
          <a:p>
            <a:pPr lvl="0"/>
            <a:endParaRPr lang="fr-CH" dirty="0"/>
          </a:p>
        </p:txBody>
      </p:sp>
      <p:pic>
        <p:nvPicPr>
          <p:cNvPr id="6" name="Espace réservé pour une image  24" descr="Molécules.jpg"/>
          <p:cNvPicPr>
            <a:picLocks/>
          </p:cNvPicPr>
          <p:nvPr userDrawn="1"/>
        </p:nvPicPr>
        <p:blipFill>
          <a:blip r:embed="rId2"/>
          <a:srcRect t="-392" b="-392"/>
          <a:stretch>
            <a:fillRect/>
          </a:stretch>
        </p:blipFill>
        <p:spPr>
          <a:xfrm>
            <a:off x="10182960" y="-1"/>
            <a:ext cx="2016000" cy="925200"/>
          </a:xfrm>
          <a:prstGeom prst="rect">
            <a:avLst/>
          </a:prstGeom>
        </p:spPr>
      </p:pic>
      <p:sp>
        <p:nvSpPr>
          <p:cNvPr id="7" name="Espace réservé du texte 9"/>
          <p:cNvSpPr>
            <a:spLocks noGrp="1"/>
          </p:cNvSpPr>
          <p:nvPr>
            <p:ph type="body" sz="quarter" idx="13"/>
          </p:nvPr>
        </p:nvSpPr>
        <p:spPr>
          <a:xfrm>
            <a:off x="833807" y="2045729"/>
            <a:ext cx="10061579" cy="3602431"/>
          </a:xfrm>
        </p:spPr>
        <p:txBody>
          <a:bodyPr>
            <a:normAutofit/>
          </a:bodyPr>
          <a:lstStyle>
            <a:lvl1pPr marL="342767" indent="-342767">
              <a:buClr>
                <a:schemeClr val="accent6"/>
              </a:buClr>
              <a:buFont typeface="Lucida Grande"/>
              <a:buChar char="‣"/>
              <a:defRPr sz="1828"/>
            </a:lvl1pPr>
          </a:lstStyle>
          <a:p>
            <a:endParaRPr lang="fr-FR" dirty="0"/>
          </a:p>
        </p:txBody>
      </p:sp>
      <p:sp>
        <p:nvSpPr>
          <p:cNvPr id="8" name="Espace réservé du texte 11"/>
          <p:cNvSpPr>
            <a:spLocks noGrp="1"/>
          </p:cNvSpPr>
          <p:nvPr>
            <p:ph type="body" sz="quarter" idx="11"/>
          </p:nvPr>
        </p:nvSpPr>
        <p:spPr>
          <a:xfrm>
            <a:off x="833807" y="1289561"/>
            <a:ext cx="10061579" cy="524988"/>
          </a:xfrm>
        </p:spPr>
        <p:txBody>
          <a:bodyPr>
            <a:noAutofit/>
          </a:bodyPr>
          <a:lstStyle>
            <a:lvl1pPr>
              <a:buNone/>
              <a:defRPr sz="2390" b="0" i="0">
                <a:solidFill>
                  <a:srgbClr val="0E79BF"/>
                </a:solidFill>
                <a:latin typeface="Arial"/>
              </a:defRPr>
            </a:lvl1pPr>
            <a:lvl2pPr>
              <a:buNone/>
              <a:defRPr/>
            </a:lvl2pPr>
            <a:lvl3pPr>
              <a:buNone/>
              <a:defRPr/>
            </a:lvl3pPr>
            <a:lvl4pPr>
              <a:buNone/>
              <a:defRPr/>
            </a:lvl4pPr>
            <a:lvl5pPr>
              <a:buNone/>
              <a:defRPr/>
            </a:lvl5pPr>
          </a:lstStyle>
          <a:p>
            <a:pPr lvl="0"/>
            <a:endParaRPr lang="fr-CH" dirty="0"/>
          </a:p>
        </p:txBody>
      </p:sp>
    </p:spTree>
    <p:extLst>
      <p:ext uri="{BB962C8B-B14F-4D97-AF65-F5344CB8AC3E}">
        <p14:creationId xmlns:p14="http://schemas.microsoft.com/office/powerpoint/2010/main" val="107083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5" name="Rectangle 4"/>
          <p:cNvSpPr/>
          <p:nvPr userDrawn="1"/>
        </p:nvSpPr>
        <p:spPr>
          <a:xfrm>
            <a:off x="814917" y="3413125"/>
            <a:ext cx="10312400" cy="1843088"/>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fr-FR" sz="1700" dirty="0">
              <a:solidFill>
                <a:prstClr val="white"/>
              </a:solidFill>
            </a:endParaRPr>
          </a:p>
        </p:txBody>
      </p:sp>
      <p:pic>
        <p:nvPicPr>
          <p:cNvPr id="6" name="Espace réservé pour une image  24" descr="Molécules.jpg"/>
          <p:cNvPicPr>
            <a:picLocks/>
          </p:cNvPicPr>
          <p:nvPr userDrawn="1"/>
        </p:nvPicPr>
        <p:blipFill>
          <a:blip r:embed="rId2">
            <a:extLst>
              <a:ext uri="{28A0092B-C50C-407E-A947-70E740481C1C}">
                <a14:useLocalDpi xmlns:a14="http://schemas.microsoft.com/office/drawing/2010/main" val="0"/>
              </a:ext>
            </a:extLst>
          </a:blip>
          <a:srcRect t="-392" b="-392"/>
          <a:stretch>
            <a:fillRect/>
          </a:stretch>
        </p:blipFill>
        <p:spPr bwMode="auto">
          <a:xfrm>
            <a:off x="10183285" y="3"/>
            <a:ext cx="201506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Espace réservé du texte 11"/>
          <p:cNvSpPr>
            <a:spLocks noGrp="1"/>
          </p:cNvSpPr>
          <p:nvPr>
            <p:ph type="body" sz="quarter" idx="12"/>
          </p:nvPr>
        </p:nvSpPr>
        <p:spPr>
          <a:xfrm>
            <a:off x="814193" y="0"/>
            <a:ext cx="9380721" cy="911830"/>
          </a:xfrm>
        </p:spPr>
        <p:txBody>
          <a:bodyPr anchor="b">
            <a:normAutofit/>
          </a:bodyPr>
          <a:lstStyle>
            <a:lvl1pPr>
              <a:buNone/>
              <a:defRPr sz="4000" b="0" i="0">
                <a:solidFill>
                  <a:srgbClr val="524C51"/>
                </a:solidFill>
                <a:latin typeface="Arial"/>
              </a:defRPr>
            </a:lvl1pPr>
            <a:lvl2pPr>
              <a:buNone/>
              <a:defRPr/>
            </a:lvl2pPr>
            <a:lvl3pPr>
              <a:buNone/>
              <a:defRPr/>
            </a:lvl3pPr>
            <a:lvl4pPr>
              <a:buNone/>
              <a:defRPr/>
            </a:lvl4pPr>
            <a:lvl5pPr>
              <a:buNone/>
              <a:defRPr/>
            </a:lvl5pPr>
          </a:lstStyle>
          <a:p>
            <a:pPr lvl="0"/>
            <a:endParaRPr lang="fr-CH" dirty="0"/>
          </a:p>
        </p:txBody>
      </p:sp>
      <p:sp>
        <p:nvSpPr>
          <p:cNvPr id="7" name="Espace réservé du texte 9"/>
          <p:cNvSpPr>
            <a:spLocks noGrp="1"/>
          </p:cNvSpPr>
          <p:nvPr>
            <p:ph type="body" sz="quarter" idx="13"/>
          </p:nvPr>
        </p:nvSpPr>
        <p:spPr>
          <a:xfrm>
            <a:off x="833805" y="2045727"/>
            <a:ext cx="10061579" cy="3602431"/>
          </a:xfrm>
        </p:spPr>
        <p:txBody>
          <a:bodyPr>
            <a:normAutofit/>
          </a:bodyPr>
          <a:lstStyle>
            <a:lvl1pPr marL="342900" indent="-342900">
              <a:buClr>
                <a:schemeClr val="accent6"/>
              </a:buClr>
              <a:buFont typeface="Lucida Grande"/>
              <a:buChar char="‣"/>
              <a:defRPr sz="1800"/>
            </a:lvl1pPr>
          </a:lstStyle>
          <a:p>
            <a:endParaRPr lang="fr-FR" dirty="0"/>
          </a:p>
        </p:txBody>
      </p:sp>
      <p:sp>
        <p:nvSpPr>
          <p:cNvPr id="8" name="Espace réservé du texte 11"/>
          <p:cNvSpPr>
            <a:spLocks noGrp="1"/>
          </p:cNvSpPr>
          <p:nvPr>
            <p:ph type="body" sz="quarter" idx="11"/>
          </p:nvPr>
        </p:nvSpPr>
        <p:spPr>
          <a:xfrm>
            <a:off x="833805" y="1289561"/>
            <a:ext cx="10061579" cy="524988"/>
          </a:xfrm>
        </p:spPr>
        <p:txBody>
          <a:bodyPr>
            <a:noAutofit/>
          </a:bodyPr>
          <a:lstStyle>
            <a:lvl1pPr>
              <a:buNone/>
              <a:defRPr sz="2400" b="0" i="0">
                <a:solidFill>
                  <a:srgbClr val="0E79BF"/>
                </a:solidFill>
                <a:latin typeface="Arial"/>
              </a:defRPr>
            </a:lvl1pPr>
            <a:lvl2pPr>
              <a:buNone/>
              <a:defRPr/>
            </a:lvl2pPr>
            <a:lvl3pPr>
              <a:buNone/>
              <a:defRPr/>
            </a:lvl3pPr>
            <a:lvl4pPr>
              <a:buNone/>
              <a:defRPr/>
            </a:lvl4pPr>
            <a:lvl5pPr>
              <a:buNone/>
              <a:defRPr/>
            </a:lvl5pPr>
          </a:lstStyle>
          <a:p>
            <a:pPr lvl="0"/>
            <a:endParaRPr lang="fr-CH" dirty="0"/>
          </a:p>
        </p:txBody>
      </p:sp>
    </p:spTree>
    <p:extLst>
      <p:ext uri="{BB962C8B-B14F-4D97-AF65-F5344CB8AC3E}">
        <p14:creationId xmlns:p14="http://schemas.microsoft.com/office/powerpoint/2010/main" val="109066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a:noFill/>
        </p:spPr>
        <p:txBody>
          <a:bodyPr/>
          <a:lstStyle/>
          <a:p>
            <a:endParaRPr lang="en-US" dirty="0"/>
          </a:p>
        </p:txBody>
      </p:sp>
    </p:spTree>
    <p:extLst>
      <p:ext uri="{BB962C8B-B14F-4D97-AF65-F5344CB8AC3E}">
        <p14:creationId xmlns:p14="http://schemas.microsoft.com/office/powerpoint/2010/main" val="1880359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096000" y="0"/>
            <a:ext cx="6096000" cy="6858000"/>
          </a:xfrm>
          <a:prstGeom prst="rect">
            <a:avLst/>
          </a:prstGeom>
          <a:solidFill>
            <a:schemeClr val="bg1">
              <a:lumMod val="95000"/>
            </a:schemeClr>
          </a:solidFill>
        </p:spPr>
        <p:txBody>
          <a:bodyPr>
            <a:normAutofit/>
          </a:bodyPr>
          <a:lstStyle>
            <a:lvl1pPr>
              <a:defRPr sz="1050"/>
            </a:lvl1pPr>
          </a:lstStyle>
          <a:p>
            <a:endParaRPr lang="en-US" dirty="0"/>
          </a:p>
        </p:txBody>
      </p:sp>
    </p:spTree>
    <p:extLst>
      <p:ext uri="{BB962C8B-B14F-4D97-AF65-F5344CB8AC3E}">
        <p14:creationId xmlns:p14="http://schemas.microsoft.com/office/powerpoint/2010/main" val="1407324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efault Foot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096000" y="0"/>
            <a:ext cx="6096000" cy="6858000"/>
          </a:xfrm>
          <a:prstGeom prst="parallelogram">
            <a:avLst/>
          </a:prstGeom>
        </p:spPr>
        <p:txBody>
          <a:bodyPr/>
          <a:lstStyle/>
          <a:p>
            <a:endParaRPr lang="en-US" dirty="0"/>
          </a:p>
        </p:txBody>
      </p:sp>
    </p:spTree>
    <p:extLst>
      <p:ext uri="{BB962C8B-B14F-4D97-AF65-F5344CB8AC3E}">
        <p14:creationId xmlns:p14="http://schemas.microsoft.com/office/powerpoint/2010/main" val="4260355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8" name="Picture Placeholder 2"/>
          <p:cNvSpPr>
            <a:spLocks noGrp="1"/>
          </p:cNvSpPr>
          <p:nvPr>
            <p:ph type="pic" sz="quarter" idx="10" hasCustomPrompt="1"/>
          </p:nvPr>
        </p:nvSpPr>
        <p:spPr>
          <a:xfrm>
            <a:off x="5470605" y="1383958"/>
            <a:ext cx="1449179" cy="1445741"/>
          </a:xfrm>
          <a:prstGeom prst="rect">
            <a:avLst/>
          </a:prstGeom>
          <a:pattFill prst="lgCheck">
            <a:fgClr>
              <a:schemeClr val="bg2">
                <a:lumMod val="90000"/>
              </a:schemeClr>
            </a:fgClr>
            <a:bgClr>
              <a:schemeClr val="bg1"/>
            </a:bgClr>
          </a:pattFill>
        </p:spPr>
        <p:txBody>
          <a:bodyPr anchor="ctr"/>
          <a:lstStyle>
            <a:lvl1pPr marL="0" indent="0" algn="ctr">
              <a:buNone/>
              <a:defRPr sz="1200" b="1" i="0" baseline="0">
                <a:latin typeface="Source Sans Pro" charset="0"/>
                <a:ea typeface="Source Sans Pro" charset="0"/>
                <a:cs typeface="Source Sans Pro" charset="0"/>
              </a:defRPr>
            </a:lvl1pPr>
          </a:lstStyle>
          <a:p>
            <a:r>
              <a:rPr lang="en-US" dirty="0"/>
              <a:t>Drag &amp; Drop picture</a:t>
            </a:r>
          </a:p>
        </p:txBody>
      </p:sp>
      <p:sp>
        <p:nvSpPr>
          <p:cNvPr id="5" name="Picture Placeholder 2"/>
          <p:cNvSpPr>
            <a:spLocks noGrp="1"/>
          </p:cNvSpPr>
          <p:nvPr>
            <p:ph type="pic" sz="quarter" idx="11" hasCustomPrompt="1"/>
          </p:nvPr>
        </p:nvSpPr>
        <p:spPr>
          <a:xfrm>
            <a:off x="7409445" y="1383958"/>
            <a:ext cx="1449179" cy="1445741"/>
          </a:xfrm>
          <a:prstGeom prst="rect">
            <a:avLst/>
          </a:prstGeom>
          <a:pattFill prst="lgCheck">
            <a:fgClr>
              <a:schemeClr val="bg2">
                <a:lumMod val="90000"/>
              </a:schemeClr>
            </a:fgClr>
            <a:bgClr>
              <a:schemeClr val="bg1"/>
            </a:bgClr>
          </a:pattFill>
        </p:spPr>
        <p:txBody>
          <a:bodyPr anchor="ctr"/>
          <a:lstStyle>
            <a:lvl1pPr marL="0" indent="0" algn="ctr">
              <a:buNone/>
              <a:defRPr sz="1200" b="1" i="0" baseline="0">
                <a:latin typeface="Source Sans Pro" charset="0"/>
                <a:ea typeface="Source Sans Pro" charset="0"/>
                <a:cs typeface="Source Sans Pro" charset="0"/>
              </a:defRPr>
            </a:lvl1pPr>
          </a:lstStyle>
          <a:p>
            <a:r>
              <a:rPr lang="en-US" dirty="0"/>
              <a:t>Drag &amp; Drop picture</a:t>
            </a:r>
          </a:p>
        </p:txBody>
      </p:sp>
      <p:sp>
        <p:nvSpPr>
          <p:cNvPr id="6" name="Picture Placeholder 2"/>
          <p:cNvSpPr>
            <a:spLocks noGrp="1"/>
          </p:cNvSpPr>
          <p:nvPr>
            <p:ph type="pic" sz="quarter" idx="12" hasCustomPrompt="1"/>
          </p:nvPr>
        </p:nvSpPr>
        <p:spPr>
          <a:xfrm>
            <a:off x="9348285" y="1383958"/>
            <a:ext cx="1449179" cy="1445741"/>
          </a:xfrm>
          <a:prstGeom prst="rect">
            <a:avLst/>
          </a:prstGeom>
          <a:pattFill prst="lgCheck">
            <a:fgClr>
              <a:schemeClr val="bg2">
                <a:lumMod val="90000"/>
              </a:schemeClr>
            </a:fgClr>
            <a:bgClr>
              <a:schemeClr val="bg1"/>
            </a:bgClr>
          </a:pattFill>
        </p:spPr>
        <p:txBody>
          <a:bodyPr anchor="ctr"/>
          <a:lstStyle>
            <a:lvl1pPr marL="0" indent="0" algn="ctr">
              <a:buNone/>
              <a:defRPr sz="1200" b="1" i="0" baseline="0">
                <a:latin typeface="Source Sans Pro" charset="0"/>
                <a:ea typeface="Source Sans Pro" charset="0"/>
                <a:cs typeface="Source Sans Pro" charset="0"/>
              </a:defRPr>
            </a:lvl1pPr>
          </a:lstStyle>
          <a:p>
            <a:r>
              <a:rPr lang="en-US" dirty="0"/>
              <a:t>Drag &amp; Drop picture</a:t>
            </a:r>
          </a:p>
        </p:txBody>
      </p:sp>
      <p:sp>
        <p:nvSpPr>
          <p:cNvPr id="9" name="Picture Placeholder 2"/>
          <p:cNvSpPr>
            <a:spLocks noGrp="1"/>
          </p:cNvSpPr>
          <p:nvPr>
            <p:ph type="pic" sz="quarter" idx="13" hasCustomPrompt="1"/>
          </p:nvPr>
        </p:nvSpPr>
        <p:spPr>
          <a:xfrm>
            <a:off x="5470605" y="3668113"/>
            <a:ext cx="1449179" cy="1445741"/>
          </a:xfrm>
          <a:prstGeom prst="rect">
            <a:avLst/>
          </a:prstGeom>
          <a:pattFill prst="lgCheck">
            <a:fgClr>
              <a:schemeClr val="bg2">
                <a:lumMod val="90000"/>
              </a:schemeClr>
            </a:fgClr>
            <a:bgClr>
              <a:schemeClr val="bg1"/>
            </a:bgClr>
          </a:pattFill>
        </p:spPr>
        <p:txBody>
          <a:bodyPr anchor="ctr"/>
          <a:lstStyle>
            <a:lvl1pPr marL="0" indent="0" algn="ctr">
              <a:buNone/>
              <a:defRPr sz="1200" b="1" i="0" baseline="0">
                <a:latin typeface="Source Sans Pro" charset="0"/>
                <a:ea typeface="Source Sans Pro" charset="0"/>
                <a:cs typeface="Source Sans Pro" charset="0"/>
              </a:defRPr>
            </a:lvl1pPr>
          </a:lstStyle>
          <a:p>
            <a:r>
              <a:rPr lang="en-US" dirty="0"/>
              <a:t>Drag &amp; Drop picture</a:t>
            </a:r>
          </a:p>
        </p:txBody>
      </p:sp>
      <p:sp>
        <p:nvSpPr>
          <p:cNvPr id="10" name="Picture Placeholder 2"/>
          <p:cNvSpPr>
            <a:spLocks noGrp="1"/>
          </p:cNvSpPr>
          <p:nvPr>
            <p:ph type="pic" sz="quarter" idx="14" hasCustomPrompt="1"/>
          </p:nvPr>
        </p:nvSpPr>
        <p:spPr>
          <a:xfrm>
            <a:off x="7409445" y="3668113"/>
            <a:ext cx="1449179" cy="1445741"/>
          </a:xfrm>
          <a:prstGeom prst="rect">
            <a:avLst/>
          </a:prstGeom>
          <a:pattFill prst="lgCheck">
            <a:fgClr>
              <a:schemeClr val="bg2">
                <a:lumMod val="90000"/>
              </a:schemeClr>
            </a:fgClr>
            <a:bgClr>
              <a:schemeClr val="bg1"/>
            </a:bgClr>
          </a:pattFill>
        </p:spPr>
        <p:txBody>
          <a:bodyPr anchor="ctr"/>
          <a:lstStyle>
            <a:lvl1pPr marL="0" indent="0" algn="ctr">
              <a:buNone/>
              <a:defRPr sz="1200" b="1" i="0" baseline="0">
                <a:latin typeface="Source Sans Pro" charset="0"/>
                <a:ea typeface="Source Sans Pro" charset="0"/>
                <a:cs typeface="Source Sans Pro" charset="0"/>
              </a:defRPr>
            </a:lvl1pPr>
          </a:lstStyle>
          <a:p>
            <a:r>
              <a:rPr lang="en-US" dirty="0"/>
              <a:t>Drag &amp; Drop picture</a:t>
            </a:r>
          </a:p>
        </p:txBody>
      </p:sp>
      <p:sp>
        <p:nvSpPr>
          <p:cNvPr id="11" name="Picture Placeholder 2"/>
          <p:cNvSpPr>
            <a:spLocks noGrp="1"/>
          </p:cNvSpPr>
          <p:nvPr>
            <p:ph type="pic" sz="quarter" idx="15" hasCustomPrompt="1"/>
          </p:nvPr>
        </p:nvSpPr>
        <p:spPr>
          <a:xfrm>
            <a:off x="9348285" y="3668113"/>
            <a:ext cx="1449179" cy="1445741"/>
          </a:xfrm>
          <a:prstGeom prst="rect">
            <a:avLst/>
          </a:prstGeom>
          <a:pattFill prst="lgCheck">
            <a:fgClr>
              <a:schemeClr val="bg2">
                <a:lumMod val="90000"/>
              </a:schemeClr>
            </a:fgClr>
            <a:bgClr>
              <a:schemeClr val="bg1"/>
            </a:bgClr>
          </a:pattFill>
        </p:spPr>
        <p:txBody>
          <a:bodyPr anchor="ctr"/>
          <a:lstStyle>
            <a:lvl1pPr marL="0" indent="0" algn="ctr">
              <a:buNone/>
              <a:defRPr sz="1200" b="1" i="0" baseline="0">
                <a:latin typeface="Source Sans Pro" charset="0"/>
                <a:ea typeface="Source Sans Pro" charset="0"/>
                <a:cs typeface="Source Sans Pro" charset="0"/>
              </a:defRPr>
            </a:lvl1pPr>
          </a:lstStyle>
          <a:p>
            <a:r>
              <a:rPr lang="en-US" dirty="0"/>
              <a:t>Drag &amp; Drop picture</a:t>
            </a:r>
          </a:p>
        </p:txBody>
      </p:sp>
    </p:spTree>
    <p:extLst>
      <p:ext uri="{BB962C8B-B14F-4D97-AF65-F5344CB8AC3E}">
        <p14:creationId xmlns:p14="http://schemas.microsoft.com/office/powerpoint/2010/main" val="132855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lide for break">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6134768" y="0"/>
            <a:ext cx="6057232" cy="6858000"/>
          </a:xfrm>
          <a:prstGeom prst="rect">
            <a:avLst/>
          </a:prstGeom>
        </p:spPr>
        <p:txBody>
          <a:bodyPr>
            <a:normAutofit/>
          </a:bodyPr>
          <a:lstStyle>
            <a:lvl1pPr>
              <a:defRPr sz="1050"/>
            </a:lvl1pPr>
          </a:lstStyle>
          <a:p>
            <a:endParaRPr lang="en-US" dirty="0"/>
          </a:p>
        </p:txBody>
      </p:sp>
    </p:spTree>
    <p:extLst>
      <p:ext uri="{BB962C8B-B14F-4D97-AF65-F5344CB8AC3E}">
        <p14:creationId xmlns:p14="http://schemas.microsoft.com/office/powerpoint/2010/main" val="4205931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2CE0-2034-6040-9A93-12F52990C6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B7D2B8-88B0-5943-B27B-002691E232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8DB8D8-A862-954A-BCBB-DC5C128C85A8}"/>
              </a:ext>
            </a:extLst>
          </p:cNvPr>
          <p:cNvSpPr>
            <a:spLocks noGrp="1"/>
          </p:cNvSpPr>
          <p:nvPr>
            <p:ph type="dt" sz="half" idx="10"/>
          </p:nvPr>
        </p:nvSpPr>
        <p:spPr/>
        <p:txBody>
          <a:bodyPr/>
          <a:lstStyle/>
          <a:p>
            <a:fld id="{3D1CF56A-AF2F-CD4E-A028-3D34499A51F9}" type="datetimeFigureOut">
              <a:rPr lang="en-US" smtClean="0"/>
              <a:t>5/2/19</a:t>
            </a:fld>
            <a:endParaRPr lang="en-US"/>
          </a:p>
        </p:txBody>
      </p:sp>
      <p:sp>
        <p:nvSpPr>
          <p:cNvPr id="5" name="Footer Placeholder 4">
            <a:extLst>
              <a:ext uri="{FF2B5EF4-FFF2-40B4-BE49-F238E27FC236}">
                <a16:creationId xmlns:a16="http://schemas.microsoft.com/office/drawing/2014/main" id="{76B51296-CCAA-CC42-8EC3-59D55BEF70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E7F6E4-741A-0745-B9B3-821A622B4401}"/>
              </a:ext>
            </a:extLst>
          </p:cNvPr>
          <p:cNvSpPr>
            <a:spLocks noGrp="1"/>
          </p:cNvSpPr>
          <p:nvPr>
            <p:ph type="sldNum" sz="quarter" idx="12"/>
          </p:nvPr>
        </p:nvSpPr>
        <p:spPr/>
        <p:txBody>
          <a:bodyPr/>
          <a:lstStyle/>
          <a:p>
            <a:fld id="{A9DC72FA-E387-1245-969B-95B1A731FB57}" type="slidenum">
              <a:rPr lang="en-US" smtClean="0"/>
              <a:t>‹#›</a:t>
            </a:fld>
            <a:endParaRPr lang="en-US"/>
          </a:p>
        </p:txBody>
      </p:sp>
    </p:spTree>
    <p:extLst>
      <p:ext uri="{BB962C8B-B14F-4D97-AF65-F5344CB8AC3E}">
        <p14:creationId xmlns:p14="http://schemas.microsoft.com/office/powerpoint/2010/main" val="307308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49F52-55FB-EA4D-AE07-5796E8BAD9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9D386A-5453-DC4D-8DAB-7FA9A35958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26FB1A-E022-A044-AE33-1E02E4DC6A49}"/>
              </a:ext>
            </a:extLst>
          </p:cNvPr>
          <p:cNvSpPr>
            <a:spLocks noGrp="1"/>
          </p:cNvSpPr>
          <p:nvPr>
            <p:ph type="dt" sz="half" idx="10"/>
          </p:nvPr>
        </p:nvSpPr>
        <p:spPr/>
        <p:txBody>
          <a:bodyPr/>
          <a:lstStyle/>
          <a:p>
            <a:fld id="{3D1CF56A-AF2F-CD4E-A028-3D34499A51F9}" type="datetimeFigureOut">
              <a:rPr lang="en-US" smtClean="0"/>
              <a:t>5/2/19</a:t>
            </a:fld>
            <a:endParaRPr lang="en-US"/>
          </a:p>
        </p:txBody>
      </p:sp>
      <p:sp>
        <p:nvSpPr>
          <p:cNvPr id="5" name="Footer Placeholder 4">
            <a:extLst>
              <a:ext uri="{FF2B5EF4-FFF2-40B4-BE49-F238E27FC236}">
                <a16:creationId xmlns:a16="http://schemas.microsoft.com/office/drawing/2014/main" id="{4DEA4F05-E8D2-AC44-82CA-A899DE1FD5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DF7943-1044-5341-8239-D1CC116C6895}"/>
              </a:ext>
            </a:extLst>
          </p:cNvPr>
          <p:cNvSpPr>
            <a:spLocks noGrp="1"/>
          </p:cNvSpPr>
          <p:nvPr>
            <p:ph type="sldNum" sz="quarter" idx="12"/>
          </p:nvPr>
        </p:nvSpPr>
        <p:spPr/>
        <p:txBody>
          <a:bodyPr/>
          <a:lstStyle/>
          <a:p>
            <a:fld id="{A9DC72FA-E387-1245-969B-95B1A731FB57}" type="slidenum">
              <a:rPr lang="en-US" smtClean="0"/>
              <a:t>‹#›</a:t>
            </a:fld>
            <a:endParaRPr lang="en-US"/>
          </a:p>
        </p:txBody>
      </p:sp>
    </p:spTree>
    <p:extLst>
      <p:ext uri="{BB962C8B-B14F-4D97-AF65-F5344CB8AC3E}">
        <p14:creationId xmlns:p14="http://schemas.microsoft.com/office/powerpoint/2010/main" val="2242240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8F041-DAAF-7A4A-9992-3C428C2D1B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B0EC5C-BD4B-7E42-887F-22580D6474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D21855-990C-874A-A234-186A30BFFF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D51A94-AC81-A440-BDE8-12B880E87BE3}"/>
              </a:ext>
            </a:extLst>
          </p:cNvPr>
          <p:cNvSpPr>
            <a:spLocks noGrp="1"/>
          </p:cNvSpPr>
          <p:nvPr>
            <p:ph type="dt" sz="half" idx="10"/>
          </p:nvPr>
        </p:nvSpPr>
        <p:spPr/>
        <p:txBody>
          <a:bodyPr/>
          <a:lstStyle/>
          <a:p>
            <a:fld id="{3D1CF56A-AF2F-CD4E-A028-3D34499A51F9}" type="datetimeFigureOut">
              <a:rPr lang="en-US" smtClean="0"/>
              <a:t>5/2/19</a:t>
            </a:fld>
            <a:endParaRPr lang="en-US"/>
          </a:p>
        </p:txBody>
      </p:sp>
      <p:sp>
        <p:nvSpPr>
          <p:cNvPr id="6" name="Footer Placeholder 5">
            <a:extLst>
              <a:ext uri="{FF2B5EF4-FFF2-40B4-BE49-F238E27FC236}">
                <a16:creationId xmlns:a16="http://schemas.microsoft.com/office/drawing/2014/main" id="{8898589A-1EA7-0C40-87C4-554554AFF5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22B57B-AD0F-884D-ACC6-A7F341AB2C67}"/>
              </a:ext>
            </a:extLst>
          </p:cNvPr>
          <p:cNvSpPr>
            <a:spLocks noGrp="1"/>
          </p:cNvSpPr>
          <p:nvPr>
            <p:ph type="sldNum" sz="quarter" idx="12"/>
          </p:nvPr>
        </p:nvSpPr>
        <p:spPr/>
        <p:txBody>
          <a:bodyPr/>
          <a:lstStyle/>
          <a:p>
            <a:fld id="{A9DC72FA-E387-1245-969B-95B1A731FB57}" type="slidenum">
              <a:rPr lang="en-US" smtClean="0"/>
              <a:t>‹#›</a:t>
            </a:fld>
            <a:endParaRPr lang="en-US"/>
          </a:p>
        </p:txBody>
      </p:sp>
    </p:spTree>
    <p:extLst>
      <p:ext uri="{BB962C8B-B14F-4D97-AF65-F5344CB8AC3E}">
        <p14:creationId xmlns:p14="http://schemas.microsoft.com/office/powerpoint/2010/main" val="853105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A4ECC-DA81-9346-9F64-A9C2D37990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090801-EA38-0248-9973-2CF8AD6865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40ADDA-78F9-854E-A2EF-CE43FFF17D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C36DA7-A8D1-7A47-99C1-BD6EAF750A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FFC465-8274-944E-BC9B-C81ABAD2D4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188B23-0784-C447-B507-86E4EDD7BD08}"/>
              </a:ext>
            </a:extLst>
          </p:cNvPr>
          <p:cNvSpPr>
            <a:spLocks noGrp="1"/>
          </p:cNvSpPr>
          <p:nvPr>
            <p:ph type="dt" sz="half" idx="10"/>
          </p:nvPr>
        </p:nvSpPr>
        <p:spPr/>
        <p:txBody>
          <a:bodyPr/>
          <a:lstStyle/>
          <a:p>
            <a:fld id="{3D1CF56A-AF2F-CD4E-A028-3D34499A51F9}" type="datetimeFigureOut">
              <a:rPr lang="en-US" smtClean="0"/>
              <a:t>5/2/19</a:t>
            </a:fld>
            <a:endParaRPr lang="en-US"/>
          </a:p>
        </p:txBody>
      </p:sp>
      <p:sp>
        <p:nvSpPr>
          <p:cNvPr id="8" name="Footer Placeholder 7">
            <a:extLst>
              <a:ext uri="{FF2B5EF4-FFF2-40B4-BE49-F238E27FC236}">
                <a16:creationId xmlns:a16="http://schemas.microsoft.com/office/drawing/2014/main" id="{0FB30182-981C-5647-97F1-CCC8E29B63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F407AF-D0A4-7449-A300-7D8B224D6BB2}"/>
              </a:ext>
            </a:extLst>
          </p:cNvPr>
          <p:cNvSpPr>
            <a:spLocks noGrp="1"/>
          </p:cNvSpPr>
          <p:nvPr>
            <p:ph type="sldNum" sz="quarter" idx="12"/>
          </p:nvPr>
        </p:nvSpPr>
        <p:spPr/>
        <p:txBody>
          <a:bodyPr/>
          <a:lstStyle/>
          <a:p>
            <a:fld id="{A9DC72FA-E387-1245-969B-95B1A731FB57}" type="slidenum">
              <a:rPr lang="en-US" smtClean="0"/>
              <a:t>‹#›</a:t>
            </a:fld>
            <a:endParaRPr lang="en-US"/>
          </a:p>
        </p:txBody>
      </p:sp>
    </p:spTree>
    <p:extLst>
      <p:ext uri="{BB962C8B-B14F-4D97-AF65-F5344CB8AC3E}">
        <p14:creationId xmlns:p14="http://schemas.microsoft.com/office/powerpoint/2010/main" val="3594578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3F599-9FDB-A342-8326-5D418A9BA7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C204ED-1CF0-7D47-88DD-FFE469C9A722}"/>
              </a:ext>
            </a:extLst>
          </p:cNvPr>
          <p:cNvSpPr>
            <a:spLocks noGrp="1"/>
          </p:cNvSpPr>
          <p:nvPr>
            <p:ph type="dt" sz="half" idx="10"/>
          </p:nvPr>
        </p:nvSpPr>
        <p:spPr/>
        <p:txBody>
          <a:bodyPr/>
          <a:lstStyle/>
          <a:p>
            <a:fld id="{3D1CF56A-AF2F-CD4E-A028-3D34499A51F9}" type="datetimeFigureOut">
              <a:rPr lang="en-US" smtClean="0"/>
              <a:t>5/2/19</a:t>
            </a:fld>
            <a:endParaRPr lang="en-US"/>
          </a:p>
        </p:txBody>
      </p:sp>
      <p:sp>
        <p:nvSpPr>
          <p:cNvPr id="4" name="Footer Placeholder 3">
            <a:extLst>
              <a:ext uri="{FF2B5EF4-FFF2-40B4-BE49-F238E27FC236}">
                <a16:creationId xmlns:a16="http://schemas.microsoft.com/office/drawing/2014/main" id="{F4D67AA4-E779-1344-B150-CD645AAB41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CDE302-6EEB-F049-9710-46F20B059FE9}"/>
              </a:ext>
            </a:extLst>
          </p:cNvPr>
          <p:cNvSpPr>
            <a:spLocks noGrp="1"/>
          </p:cNvSpPr>
          <p:nvPr>
            <p:ph type="sldNum" sz="quarter" idx="12"/>
          </p:nvPr>
        </p:nvSpPr>
        <p:spPr/>
        <p:txBody>
          <a:bodyPr/>
          <a:lstStyle/>
          <a:p>
            <a:fld id="{A9DC72FA-E387-1245-969B-95B1A731FB57}" type="slidenum">
              <a:rPr lang="en-US" smtClean="0"/>
              <a:t>‹#›</a:t>
            </a:fld>
            <a:endParaRPr lang="en-US"/>
          </a:p>
        </p:txBody>
      </p:sp>
    </p:spTree>
    <p:extLst>
      <p:ext uri="{BB962C8B-B14F-4D97-AF65-F5344CB8AC3E}">
        <p14:creationId xmlns:p14="http://schemas.microsoft.com/office/powerpoint/2010/main" val="312466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A5C3F2-1445-024C-8BE9-93F6FA617DFE}"/>
              </a:ext>
            </a:extLst>
          </p:cNvPr>
          <p:cNvSpPr>
            <a:spLocks noGrp="1"/>
          </p:cNvSpPr>
          <p:nvPr>
            <p:ph type="dt" sz="half" idx="10"/>
          </p:nvPr>
        </p:nvSpPr>
        <p:spPr/>
        <p:txBody>
          <a:bodyPr/>
          <a:lstStyle/>
          <a:p>
            <a:fld id="{3D1CF56A-AF2F-CD4E-A028-3D34499A51F9}" type="datetimeFigureOut">
              <a:rPr lang="en-US" smtClean="0"/>
              <a:t>5/2/19</a:t>
            </a:fld>
            <a:endParaRPr lang="en-US"/>
          </a:p>
        </p:txBody>
      </p:sp>
      <p:sp>
        <p:nvSpPr>
          <p:cNvPr id="3" name="Footer Placeholder 2">
            <a:extLst>
              <a:ext uri="{FF2B5EF4-FFF2-40B4-BE49-F238E27FC236}">
                <a16:creationId xmlns:a16="http://schemas.microsoft.com/office/drawing/2014/main" id="{77587E56-EFBB-DB46-A06A-2B34FE1D21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492938-8CFD-554C-83D1-17FBAA866B47}"/>
              </a:ext>
            </a:extLst>
          </p:cNvPr>
          <p:cNvSpPr>
            <a:spLocks noGrp="1"/>
          </p:cNvSpPr>
          <p:nvPr>
            <p:ph type="sldNum" sz="quarter" idx="12"/>
          </p:nvPr>
        </p:nvSpPr>
        <p:spPr/>
        <p:txBody>
          <a:bodyPr/>
          <a:lstStyle/>
          <a:p>
            <a:fld id="{A9DC72FA-E387-1245-969B-95B1A731FB57}" type="slidenum">
              <a:rPr lang="en-US" smtClean="0"/>
              <a:t>‹#›</a:t>
            </a:fld>
            <a:endParaRPr lang="en-US"/>
          </a:p>
        </p:txBody>
      </p:sp>
    </p:spTree>
    <p:extLst>
      <p:ext uri="{BB962C8B-B14F-4D97-AF65-F5344CB8AC3E}">
        <p14:creationId xmlns:p14="http://schemas.microsoft.com/office/powerpoint/2010/main" val="1519467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5E34D-C927-FE44-A7DB-1B0F5C5E15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1FF677-16E2-9E48-85BE-3D8A1F92BC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C769AD-E9A4-714E-9548-DE3D8FEDD7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10BA59-8B5E-7549-9D7F-45534C6AD797}"/>
              </a:ext>
            </a:extLst>
          </p:cNvPr>
          <p:cNvSpPr>
            <a:spLocks noGrp="1"/>
          </p:cNvSpPr>
          <p:nvPr>
            <p:ph type="dt" sz="half" idx="10"/>
          </p:nvPr>
        </p:nvSpPr>
        <p:spPr/>
        <p:txBody>
          <a:bodyPr/>
          <a:lstStyle/>
          <a:p>
            <a:fld id="{3D1CF56A-AF2F-CD4E-A028-3D34499A51F9}" type="datetimeFigureOut">
              <a:rPr lang="en-US" smtClean="0"/>
              <a:t>5/2/19</a:t>
            </a:fld>
            <a:endParaRPr lang="en-US"/>
          </a:p>
        </p:txBody>
      </p:sp>
      <p:sp>
        <p:nvSpPr>
          <p:cNvPr id="6" name="Footer Placeholder 5">
            <a:extLst>
              <a:ext uri="{FF2B5EF4-FFF2-40B4-BE49-F238E27FC236}">
                <a16:creationId xmlns:a16="http://schemas.microsoft.com/office/drawing/2014/main" id="{CC20D362-3565-114B-8898-72C3465B80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CEE4B9-58C4-E745-A694-DEA5A9B3B89E}"/>
              </a:ext>
            </a:extLst>
          </p:cNvPr>
          <p:cNvSpPr>
            <a:spLocks noGrp="1"/>
          </p:cNvSpPr>
          <p:nvPr>
            <p:ph type="sldNum" sz="quarter" idx="12"/>
          </p:nvPr>
        </p:nvSpPr>
        <p:spPr/>
        <p:txBody>
          <a:bodyPr/>
          <a:lstStyle/>
          <a:p>
            <a:fld id="{A9DC72FA-E387-1245-969B-95B1A731FB57}" type="slidenum">
              <a:rPr lang="en-US" smtClean="0"/>
              <a:t>‹#›</a:t>
            </a:fld>
            <a:endParaRPr lang="en-US"/>
          </a:p>
        </p:txBody>
      </p:sp>
    </p:spTree>
    <p:extLst>
      <p:ext uri="{BB962C8B-B14F-4D97-AF65-F5344CB8AC3E}">
        <p14:creationId xmlns:p14="http://schemas.microsoft.com/office/powerpoint/2010/main" val="3008394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05574-9F25-4A43-B94B-B4370A6BAE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FC280A-F5FE-1143-8856-355B027758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AFA462-3901-3041-8EDE-74B54A5EB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632774-D8F0-5F44-9E6C-A933E7EA4E3C}"/>
              </a:ext>
            </a:extLst>
          </p:cNvPr>
          <p:cNvSpPr>
            <a:spLocks noGrp="1"/>
          </p:cNvSpPr>
          <p:nvPr>
            <p:ph type="dt" sz="half" idx="10"/>
          </p:nvPr>
        </p:nvSpPr>
        <p:spPr/>
        <p:txBody>
          <a:bodyPr/>
          <a:lstStyle/>
          <a:p>
            <a:fld id="{3D1CF56A-AF2F-CD4E-A028-3D34499A51F9}" type="datetimeFigureOut">
              <a:rPr lang="en-US" smtClean="0"/>
              <a:t>5/2/19</a:t>
            </a:fld>
            <a:endParaRPr lang="en-US"/>
          </a:p>
        </p:txBody>
      </p:sp>
      <p:sp>
        <p:nvSpPr>
          <p:cNvPr id="6" name="Footer Placeholder 5">
            <a:extLst>
              <a:ext uri="{FF2B5EF4-FFF2-40B4-BE49-F238E27FC236}">
                <a16:creationId xmlns:a16="http://schemas.microsoft.com/office/drawing/2014/main" id="{3D32C943-5090-D14B-A5E5-88AC3478CF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FDA338-8E14-4344-B257-BFA7047EEE38}"/>
              </a:ext>
            </a:extLst>
          </p:cNvPr>
          <p:cNvSpPr>
            <a:spLocks noGrp="1"/>
          </p:cNvSpPr>
          <p:nvPr>
            <p:ph type="sldNum" sz="quarter" idx="12"/>
          </p:nvPr>
        </p:nvSpPr>
        <p:spPr/>
        <p:txBody>
          <a:bodyPr/>
          <a:lstStyle/>
          <a:p>
            <a:fld id="{A9DC72FA-E387-1245-969B-95B1A731FB57}" type="slidenum">
              <a:rPr lang="en-US" smtClean="0"/>
              <a:t>‹#›</a:t>
            </a:fld>
            <a:endParaRPr lang="en-US"/>
          </a:p>
        </p:txBody>
      </p:sp>
    </p:spTree>
    <p:extLst>
      <p:ext uri="{BB962C8B-B14F-4D97-AF65-F5344CB8AC3E}">
        <p14:creationId xmlns:p14="http://schemas.microsoft.com/office/powerpoint/2010/main" val="3488755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29D932-4300-5B45-A604-EE0EF25DEA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0EA51D-0BE8-5945-A79E-5D1CA4D161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D25FEB-1B04-7548-A55D-416DC8E149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1CF56A-AF2F-CD4E-A028-3D34499A51F9}" type="datetimeFigureOut">
              <a:rPr lang="en-US" smtClean="0"/>
              <a:t>5/2/19</a:t>
            </a:fld>
            <a:endParaRPr lang="en-US"/>
          </a:p>
        </p:txBody>
      </p:sp>
      <p:sp>
        <p:nvSpPr>
          <p:cNvPr id="5" name="Footer Placeholder 4">
            <a:extLst>
              <a:ext uri="{FF2B5EF4-FFF2-40B4-BE49-F238E27FC236}">
                <a16:creationId xmlns:a16="http://schemas.microsoft.com/office/drawing/2014/main" id="{79C191BF-84D4-0642-AEA9-1549DEF9F3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5C00CC-A08B-A845-8BE2-1D42B05D40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DC72FA-E387-1245-969B-95B1A731FB57}" type="slidenum">
              <a:rPr lang="en-US" smtClean="0"/>
              <a:t>‹#›</a:t>
            </a:fld>
            <a:endParaRPr lang="en-US"/>
          </a:p>
        </p:txBody>
      </p:sp>
    </p:spTree>
    <p:extLst>
      <p:ext uri="{BB962C8B-B14F-4D97-AF65-F5344CB8AC3E}">
        <p14:creationId xmlns:p14="http://schemas.microsoft.com/office/powerpoint/2010/main" val="402404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wmf"/><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jpeg"/><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18.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53C78-A37F-4745-9D9F-25FD6A2FAB2B}"/>
              </a:ext>
            </a:extLst>
          </p:cNvPr>
          <p:cNvSpPr>
            <a:spLocks noGrp="1"/>
          </p:cNvSpPr>
          <p:nvPr>
            <p:ph type="ctrTitle"/>
          </p:nvPr>
        </p:nvSpPr>
        <p:spPr>
          <a:xfrm>
            <a:off x="1524000" y="2504661"/>
            <a:ext cx="9144000" cy="1005302"/>
          </a:xfrm>
        </p:spPr>
        <p:txBody>
          <a:bodyPr/>
          <a:lstStyle/>
          <a:p>
            <a:r>
              <a:rPr lang="en-US" dirty="0">
                <a:latin typeface="Arial" panose="020B0604020202020204" pitchFamily="34" charset="0"/>
                <a:cs typeface="Arial" panose="020B0604020202020204" pitchFamily="34" charset="0"/>
              </a:rPr>
              <a:t>Sample 1</a:t>
            </a:r>
          </a:p>
        </p:txBody>
      </p:sp>
    </p:spTree>
    <p:extLst>
      <p:ext uri="{BB962C8B-B14F-4D97-AF65-F5344CB8AC3E}">
        <p14:creationId xmlns:p14="http://schemas.microsoft.com/office/powerpoint/2010/main" val="506956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71DF43BE-600C-0249-8EB4-FD84A2135506}"/>
              </a:ext>
            </a:extLst>
          </p:cNvPr>
          <p:cNvSpPr txBox="1">
            <a:spLocks/>
          </p:cNvSpPr>
          <p:nvPr/>
        </p:nvSpPr>
        <p:spPr bwMode="auto">
          <a:xfrm>
            <a:off x="1568042" y="2728288"/>
            <a:ext cx="7893314" cy="3777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buFont typeface="Arial" panose="020B0604020202020204" pitchFamily="34" charset="0"/>
              <a:buChar char="•"/>
            </a:pPr>
            <a:r>
              <a:rPr lang="en-GB" sz="2400" b="1" dirty="0">
                <a:solidFill>
                  <a:schemeClr val="accent1"/>
                </a:solidFill>
              </a:rPr>
              <a:t>We’re established</a:t>
            </a:r>
          </a:p>
          <a:p>
            <a:endParaRPr lang="en-GB" sz="2400" b="1" dirty="0">
              <a:solidFill>
                <a:schemeClr val="accent1"/>
              </a:solidFill>
            </a:endParaRPr>
          </a:p>
          <a:p>
            <a:pPr marL="342900" indent="-342900">
              <a:buFont typeface="Arial" panose="020B0604020202020204" pitchFamily="34" charset="0"/>
              <a:buChar char="•"/>
            </a:pPr>
            <a:r>
              <a:rPr lang="en-GB" sz="2400" b="1" dirty="0">
                <a:solidFill>
                  <a:schemeClr val="accent1"/>
                </a:solidFill>
              </a:rPr>
              <a:t>We’re committed</a:t>
            </a:r>
          </a:p>
          <a:p>
            <a:pPr marL="342900" indent="-342900">
              <a:buFont typeface="Arial" panose="020B0604020202020204" pitchFamily="34" charset="0"/>
              <a:buChar char="•"/>
            </a:pPr>
            <a:endParaRPr lang="en-GB" sz="2400" b="1" dirty="0">
              <a:solidFill>
                <a:schemeClr val="accent1"/>
              </a:solidFill>
            </a:endParaRPr>
          </a:p>
          <a:p>
            <a:pPr marL="342900" indent="-342900">
              <a:buFont typeface="Arial" panose="020B0604020202020204" pitchFamily="34" charset="0"/>
              <a:buChar char="•"/>
            </a:pPr>
            <a:r>
              <a:rPr lang="en-GB" sz="2400" b="1" dirty="0">
                <a:solidFill>
                  <a:schemeClr val="accent1"/>
                </a:solidFill>
              </a:rPr>
              <a:t>We’re experienced</a:t>
            </a:r>
          </a:p>
          <a:p>
            <a:endParaRPr lang="en-GB" sz="2400" dirty="0">
              <a:solidFill>
                <a:schemeClr val="accent1"/>
              </a:solidFill>
            </a:endParaRPr>
          </a:p>
          <a:p>
            <a:pPr marL="0" marR="0" lvl="1" algn="l" defTabSz="914400" rtl="0" eaLnBrk="1" fontAlgn="base" latinLnBrk="0" hangingPunct="1">
              <a:lnSpc>
                <a:spcPct val="100000"/>
              </a:lnSpc>
              <a:spcBef>
                <a:spcPct val="20000"/>
              </a:spcBef>
              <a:spcAft>
                <a:spcPct val="0"/>
              </a:spcAft>
              <a:buClrTx/>
              <a:buSzTx/>
              <a:tabLst/>
              <a:defRPr/>
            </a:pPr>
            <a:endParaRPr kumimoji="0" lang="en-GB" b="0" i="0" u="none" strike="noStrike" kern="1200" cap="none" spc="0" normalizeH="0" baseline="0" noProof="0" dirty="0">
              <a:ln>
                <a:noFill/>
              </a:ln>
              <a:solidFill>
                <a:schemeClr val="accent1"/>
              </a:solidFill>
              <a:effectLst/>
              <a:uLnTx/>
              <a:uFillTx/>
              <a:latin typeface="+mn-lt"/>
              <a:ea typeface="Geneva" pitchFamily="-106" charset="-128"/>
              <a:cs typeface="+mn-cs"/>
            </a:endParaRPr>
          </a:p>
        </p:txBody>
      </p:sp>
      <p:sp>
        <p:nvSpPr>
          <p:cNvPr id="8" name="Rectangle 3">
            <a:extLst>
              <a:ext uri="{FF2B5EF4-FFF2-40B4-BE49-F238E27FC236}">
                <a16:creationId xmlns:a16="http://schemas.microsoft.com/office/drawing/2014/main" id="{F86C0C86-25BE-464A-9032-39A6FFA2D65B}"/>
              </a:ext>
            </a:extLst>
          </p:cNvPr>
          <p:cNvSpPr txBox="1">
            <a:spLocks/>
          </p:cNvSpPr>
          <p:nvPr/>
        </p:nvSpPr>
        <p:spPr bwMode="auto">
          <a:xfrm>
            <a:off x="1360469" y="1268402"/>
            <a:ext cx="7893314" cy="4332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ts val="1200"/>
              </a:spcAft>
              <a:buClrTx/>
              <a:buSzTx/>
              <a:buFont typeface="Arial" pitchFamily="-106" charset="0"/>
              <a:buNone/>
              <a:tabLst/>
              <a:defRPr/>
            </a:pPr>
            <a:r>
              <a:rPr kumimoji="0" lang="en-GB" sz="2400" b="1" i="0" u="none" strike="noStrike" kern="1200" cap="none" spc="0" normalizeH="0" baseline="0" noProof="0" dirty="0">
                <a:ln>
                  <a:noFill/>
                </a:ln>
                <a:solidFill>
                  <a:srgbClr val="40546E"/>
                </a:solidFill>
                <a:effectLst/>
                <a:uLnTx/>
                <a:uFillTx/>
                <a:latin typeface="+mn-lt"/>
                <a:ea typeface="+mn-ea"/>
                <a:cs typeface="+mn-cs"/>
              </a:rPr>
              <a:t>Company profile</a:t>
            </a:r>
          </a:p>
        </p:txBody>
      </p:sp>
    </p:spTree>
    <p:extLst>
      <p:ext uri="{BB962C8B-B14F-4D97-AF65-F5344CB8AC3E}">
        <p14:creationId xmlns:p14="http://schemas.microsoft.com/office/powerpoint/2010/main" val="243413839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76E8C717-AB0E-8E4A-BACC-E2031F835D66}"/>
              </a:ext>
            </a:extLst>
          </p:cNvPr>
          <p:cNvSpPr txBox="1">
            <a:spLocks/>
          </p:cNvSpPr>
          <p:nvPr/>
        </p:nvSpPr>
        <p:spPr bwMode="auto">
          <a:xfrm>
            <a:off x="2029090" y="1273710"/>
            <a:ext cx="7893314" cy="4332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ts val="1200"/>
              </a:spcAft>
              <a:buClrTx/>
              <a:buSzTx/>
              <a:buFont typeface="Arial" pitchFamily="-106" charset="0"/>
              <a:buNone/>
              <a:tabLst/>
              <a:defRPr/>
            </a:pPr>
            <a:r>
              <a:rPr kumimoji="0" lang="en-GB" sz="2400" b="1" i="0" u="none" strike="noStrike" kern="1200" cap="none" spc="0" normalizeH="0" baseline="0" noProof="0" dirty="0">
                <a:ln>
                  <a:noFill/>
                </a:ln>
                <a:solidFill>
                  <a:srgbClr val="40546E"/>
                </a:solidFill>
                <a:effectLst/>
                <a:uLnTx/>
                <a:uFillTx/>
                <a:latin typeface="+mn-lt"/>
                <a:ea typeface="+mn-ea"/>
                <a:cs typeface="+mn-cs"/>
              </a:rPr>
              <a:t>Mobile Connect - e</a:t>
            </a:r>
            <a:r>
              <a:rPr lang="en-GB" sz="2400" b="1" dirty="0">
                <a:solidFill>
                  <a:srgbClr val="40546E"/>
                </a:solidFill>
              </a:rPr>
              <a:t>PoD</a:t>
            </a:r>
            <a:endParaRPr kumimoji="0" lang="en-GB" sz="2400" b="1" i="0" u="none" strike="noStrike" kern="1200" cap="none" spc="0" normalizeH="0" baseline="0" noProof="0" dirty="0">
              <a:ln>
                <a:noFill/>
              </a:ln>
              <a:solidFill>
                <a:srgbClr val="40546E"/>
              </a:solidFill>
              <a:effectLst/>
              <a:uLnTx/>
              <a:uFillTx/>
              <a:latin typeface="+mn-lt"/>
              <a:ea typeface="+mn-ea"/>
              <a:cs typeface="+mn-cs"/>
            </a:endParaRPr>
          </a:p>
        </p:txBody>
      </p:sp>
      <p:sp>
        <p:nvSpPr>
          <p:cNvPr id="8" name="Rectangle 3">
            <a:extLst>
              <a:ext uri="{FF2B5EF4-FFF2-40B4-BE49-F238E27FC236}">
                <a16:creationId xmlns:a16="http://schemas.microsoft.com/office/drawing/2014/main" id="{BB654165-6B24-6245-9765-2179A669C7A0}"/>
              </a:ext>
            </a:extLst>
          </p:cNvPr>
          <p:cNvSpPr txBox="1">
            <a:spLocks/>
          </p:cNvSpPr>
          <p:nvPr/>
        </p:nvSpPr>
        <p:spPr bwMode="auto">
          <a:xfrm>
            <a:off x="2013695" y="2450699"/>
            <a:ext cx="5808132" cy="3777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94400" lvl="1" indent="-194400" defTabSz="914400">
              <a:spcBef>
                <a:spcPts val="432"/>
              </a:spcBef>
              <a:buFont typeface="Arial"/>
              <a:buChar char="•"/>
            </a:pPr>
            <a:r>
              <a:rPr lang="en-GB" sz="2400" dirty="0">
                <a:solidFill>
                  <a:schemeClr val="accent1"/>
                </a:solidFill>
              </a:rPr>
              <a:t>Designed for companies that deliver products</a:t>
            </a:r>
          </a:p>
          <a:p>
            <a:pPr marL="194400" lvl="1" indent="-194400" defTabSz="914400">
              <a:spcBef>
                <a:spcPts val="432"/>
              </a:spcBef>
              <a:buFont typeface="Arial"/>
              <a:buChar char="•"/>
            </a:pPr>
            <a:r>
              <a:rPr lang="en-GB" sz="2400" dirty="0">
                <a:solidFill>
                  <a:schemeClr val="accent1"/>
                </a:solidFill>
              </a:rPr>
              <a:t>Gives accurate proof of delivery and collection in real time</a:t>
            </a:r>
          </a:p>
          <a:p>
            <a:pPr marL="194400" lvl="1" indent="-194400" defTabSz="914400">
              <a:spcBef>
                <a:spcPts val="432"/>
              </a:spcBef>
              <a:buFont typeface="Arial"/>
              <a:buChar char="•"/>
            </a:pPr>
            <a:r>
              <a:rPr lang="en-GB" sz="2400" dirty="0">
                <a:solidFill>
                  <a:schemeClr val="accent1"/>
                </a:solidFill>
              </a:rPr>
              <a:t>You can therefore invoice your </a:t>
            </a:r>
            <a:br>
              <a:rPr lang="en-GB" sz="2400" dirty="0">
                <a:solidFill>
                  <a:schemeClr val="accent1"/>
                </a:solidFill>
              </a:rPr>
            </a:br>
            <a:r>
              <a:rPr lang="en-GB" sz="2400" dirty="0">
                <a:solidFill>
                  <a:schemeClr val="accent1"/>
                </a:solidFill>
              </a:rPr>
              <a:t>customers quickly and with confidence</a:t>
            </a:r>
          </a:p>
          <a:p>
            <a:pPr marL="194400" lvl="1" indent="-194400" defTabSz="914400">
              <a:spcBef>
                <a:spcPts val="432"/>
              </a:spcBef>
              <a:buFont typeface="Arial"/>
              <a:buChar char="•"/>
            </a:pPr>
            <a:r>
              <a:rPr lang="en-GB" sz="2400" dirty="0">
                <a:solidFill>
                  <a:schemeClr val="accent1"/>
                </a:solidFill>
              </a:rPr>
              <a:t>Reduces human error and enables you </a:t>
            </a:r>
            <a:br>
              <a:rPr lang="en-GB" sz="2400" dirty="0">
                <a:solidFill>
                  <a:schemeClr val="accent1"/>
                </a:solidFill>
              </a:rPr>
            </a:br>
            <a:r>
              <a:rPr lang="en-GB" sz="2400" dirty="0">
                <a:solidFill>
                  <a:schemeClr val="accent1"/>
                </a:solidFill>
              </a:rPr>
              <a:t>to resolve invoice disputes</a:t>
            </a:r>
          </a:p>
          <a:p>
            <a:pPr marL="194400" lvl="1" indent="-194400" defTabSz="914400">
              <a:spcBef>
                <a:spcPts val="432"/>
              </a:spcBef>
              <a:buFont typeface="Arial"/>
              <a:buChar char="•"/>
            </a:pPr>
            <a:r>
              <a:rPr lang="en-GB" sz="2400" dirty="0">
                <a:solidFill>
                  <a:schemeClr val="accent1"/>
                </a:solidFill>
              </a:rPr>
              <a:t>Integrates with your existing systems</a:t>
            </a:r>
          </a:p>
        </p:txBody>
      </p:sp>
      <p:sp>
        <p:nvSpPr>
          <p:cNvPr id="9" name="Rectangle 3">
            <a:extLst>
              <a:ext uri="{FF2B5EF4-FFF2-40B4-BE49-F238E27FC236}">
                <a16:creationId xmlns:a16="http://schemas.microsoft.com/office/drawing/2014/main" id="{E61A3748-56C4-ED4E-A606-3EABB65FF618}"/>
              </a:ext>
            </a:extLst>
          </p:cNvPr>
          <p:cNvSpPr txBox="1">
            <a:spLocks/>
          </p:cNvSpPr>
          <p:nvPr/>
        </p:nvSpPr>
        <p:spPr bwMode="auto">
          <a:xfrm>
            <a:off x="2013695" y="1707003"/>
            <a:ext cx="7893314" cy="4607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indent="-194400" defTabSz="914400" fontAlgn="base">
              <a:spcBef>
                <a:spcPct val="20000"/>
              </a:spcBef>
              <a:spcAft>
                <a:spcPct val="0"/>
              </a:spcAft>
              <a:defRPr/>
            </a:pPr>
            <a:r>
              <a:rPr lang="en-GB" sz="2400" dirty="0">
                <a:solidFill>
                  <a:schemeClr val="accent1"/>
                </a:solidFill>
                <a:ea typeface="Geneva" pitchFamily="-106" charset="-128"/>
              </a:rPr>
              <a:t>Overview:</a:t>
            </a:r>
          </a:p>
        </p:txBody>
      </p:sp>
      <p:pic>
        <p:nvPicPr>
          <p:cNvPr id="10" name="Picture 9">
            <a:extLst>
              <a:ext uri="{FF2B5EF4-FFF2-40B4-BE49-F238E27FC236}">
                <a16:creationId xmlns:a16="http://schemas.microsoft.com/office/drawing/2014/main" id="{BEB3E705-8793-A448-9582-DBE11363C0FB}"/>
              </a:ext>
            </a:extLst>
          </p:cNvPr>
          <p:cNvPicPr>
            <a:picLocks noChangeAspect="1"/>
          </p:cNvPicPr>
          <p:nvPr/>
        </p:nvPicPr>
        <p:blipFill rotWithShape="1">
          <a:blip r:embed="rId4"/>
          <a:srcRect l="15022" r="16482"/>
          <a:stretch/>
        </p:blipFill>
        <p:spPr>
          <a:xfrm>
            <a:off x="7394315" y="2601024"/>
            <a:ext cx="2670593" cy="3365500"/>
          </a:xfrm>
          <a:prstGeom prst="rect">
            <a:avLst/>
          </a:prstGeom>
        </p:spPr>
      </p:pic>
    </p:spTree>
    <p:extLst>
      <p:ext uri="{BB962C8B-B14F-4D97-AF65-F5344CB8AC3E}">
        <p14:creationId xmlns:p14="http://schemas.microsoft.com/office/powerpoint/2010/main" val="410189586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B3352C48-5383-2843-B62E-E0C2978E3BF0}"/>
              </a:ext>
            </a:extLst>
          </p:cNvPr>
          <p:cNvSpPr txBox="1">
            <a:spLocks/>
          </p:cNvSpPr>
          <p:nvPr/>
        </p:nvSpPr>
        <p:spPr bwMode="auto">
          <a:xfrm>
            <a:off x="2149343" y="1224283"/>
            <a:ext cx="7893314" cy="4332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ts val="1200"/>
              </a:spcAft>
              <a:buClrTx/>
              <a:buSzTx/>
              <a:buFont typeface="Arial" pitchFamily="-106" charset="0"/>
              <a:buNone/>
              <a:tabLst/>
              <a:defRPr/>
            </a:pPr>
            <a:r>
              <a:rPr kumimoji="0" lang="en-GB" sz="2400" b="1" i="0" u="none" strike="noStrike" kern="1200" cap="none" spc="0" normalizeH="0" baseline="0" noProof="0" dirty="0">
                <a:ln>
                  <a:noFill/>
                </a:ln>
                <a:solidFill>
                  <a:srgbClr val="40546E"/>
                </a:solidFill>
                <a:effectLst/>
                <a:uLnTx/>
                <a:uFillTx/>
                <a:latin typeface="+mn-lt"/>
                <a:ea typeface="+mn-ea"/>
                <a:cs typeface="+mn-cs"/>
              </a:rPr>
              <a:t>Mobile Connect - ePod in the Last Mile</a:t>
            </a:r>
          </a:p>
        </p:txBody>
      </p:sp>
      <p:sp>
        <p:nvSpPr>
          <p:cNvPr id="11" name="Rectangle 3">
            <a:extLst>
              <a:ext uri="{FF2B5EF4-FFF2-40B4-BE49-F238E27FC236}">
                <a16:creationId xmlns:a16="http://schemas.microsoft.com/office/drawing/2014/main" id="{3AFE86BC-6536-BE43-9A14-991FA78B4F93}"/>
              </a:ext>
            </a:extLst>
          </p:cNvPr>
          <p:cNvSpPr txBox="1">
            <a:spLocks/>
          </p:cNvSpPr>
          <p:nvPr/>
        </p:nvSpPr>
        <p:spPr bwMode="auto">
          <a:xfrm>
            <a:off x="2133948" y="2035512"/>
            <a:ext cx="7893314" cy="3777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defTabSz="914400">
              <a:spcBef>
                <a:spcPts val="432"/>
              </a:spcBef>
            </a:pPr>
            <a:r>
              <a:rPr lang="en-GB" sz="2400" dirty="0">
                <a:solidFill>
                  <a:schemeClr val="accent1"/>
                </a:solidFill>
                <a:ea typeface="Arial" pitchFamily="-65" charset="0"/>
                <a:cs typeface="Arial" pitchFamily="-65" charset="0"/>
              </a:rPr>
              <a:t>Key features</a:t>
            </a:r>
          </a:p>
          <a:p>
            <a:pPr marL="194400" lvl="1" indent="-194400" defTabSz="914400">
              <a:spcBef>
                <a:spcPts val="432"/>
              </a:spcBef>
              <a:buFont typeface="Arial"/>
              <a:buChar char="•"/>
            </a:pPr>
            <a:r>
              <a:rPr lang="en-GB" sz="2400" b="1" dirty="0">
                <a:solidFill>
                  <a:schemeClr val="accent1"/>
                </a:solidFill>
                <a:ea typeface="Arial" pitchFamily="-65" charset="0"/>
                <a:cs typeface="Arial" pitchFamily="-65" charset="0"/>
              </a:rPr>
              <a:t>Integration with distributor’s systems </a:t>
            </a:r>
          </a:p>
          <a:p>
            <a:pPr marL="194400" lvl="1" indent="-194400" defTabSz="914400">
              <a:spcBef>
                <a:spcPts val="432"/>
              </a:spcBef>
              <a:buFont typeface="Arial"/>
              <a:buChar char="•"/>
            </a:pPr>
            <a:r>
              <a:rPr lang="en-GB" sz="2400" b="1" dirty="0">
                <a:solidFill>
                  <a:schemeClr val="accent1"/>
                </a:solidFill>
                <a:ea typeface="Arial" pitchFamily="-65" charset="0"/>
                <a:cs typeface="Arial" pitchFamily="-65" charset="0"/>
              </a:rPr>
              <a:t>Real-time data transfer </a:t>
            </a:r>
          </a:p>
          <a:p>
            <a:pPr marL="194400" lvl="1" indent="-194400" defTabSz="914400">
              <a:spcBef>
                <a:spcPts val="432"/>
              </a:spcBef>
              <a:buFont typeface="Arial"/>
              <a:buChar char="•"/>
            </a:pPr>
            <a:r>
              <a:rPr lang="en-GB" sz="2400" b="1" dirty="0">
                <a:solidFill>
                  <a:schemeClr val="accent1"/>
                </a:solidFill>
                <a:ea typeface="Arial" pitchFamily="-65" charset="0"/>
                <a:cs typeface="Arial" pitchFamily="-65" charset="0"/>
              </a:rPr>
              <a:t>Collections</a:t>
            </a:r>
          </a:p>
          <a:p>
            <a:pPr marL="194400" lvl="1" indent="-194400" defTabSz="914400">
              <a:spcBef>
                <a:spcPts val="432"/>
              </a:spcBef>
              <a:buFont typeface="Arial"/>
              <a:buChar char="•"/>
            </a:pPr>
            <a:endParaRPr lang="en-GB" sz="2400" b="1" dirty="0">
              <a:solidFill>
                <a:schemeClr val="accent1"/>
              </a:solidFill>
              <a:cs typeface="Arial" pitchFamily="-65" charset="0"/>
            </a:endParaRPr>
          </a:p>
          <a:p>
            <a:pPr marL="0" lvl="1" defTabSz="914400">
              <a:spcBef>
                <a:spcPts val="432"/>
              </a:spcBef>
            </a:pPr>
            <a:r>
              <a:rPr lang="en-GB" sz="2400" dirty="0">
                <a:solidFill>
                  <a:schemeClr val="accent1"/>
                </a:solidFill>
                <a:cs typeface="Arial" pitchFamily="-65" charset="0"/>
              </a:rPr>
              <a:t>Key benefits</a:t>
            </a:r>
          </a:p>
          <a:p>
            <a:pPr marL="194400" lvl="1" indent="-194400" defTabSz="914400">
              <a:spcBef>
                <a:spcPts val="432"/>
              </a:spcBef>
              <a:buFont typeface="Arial"/>
              <a:buChar char="•"/>
            </a:pPr>
            <a:r>
              <a:rPr lang="en-GB" sz="2400" b="1" dirty="0">
                <a:solidFill>
                  <a:schemeClr val="accent1"/>
                </a:solidFill>
              </a:rPr>
              <a:t>Flexibility</a:t>
            </a:r>
            <a:r>
              <a:rPr lang="en-GB" sz="2400" dirty="0">
                <a:solidFill>
                  <a:schemeClr val="accent1"/>
                </a:solidFill>
              </a:rPr>
              <a:t> </a:t>
            </a:r>
          </a:p>
          <a:p>
            <a:pPr marL="194400" lvl="1" indent="-194400" defTabSz="914400">
              <a:spcBef>
                <a:spcPts val="432"/>
              </a:spcBef>
              <a:buFont typeface="Arial"/>
              <a:buChar char="•"/>
            </a:pPr>
            <a:r>
              <a:rPr lang="en-GB" sz="2400" b="1" dirty="0">
                <a:solidFill>
                  <a:schemeClr val="accent1"/>
                </a:solidFill>
                <a:ea typeface="Arial" pitchFamily="-65" charset="0"/>
                <a:cs typeface="Arial" pitchFamily="-65" charset="0"/>
              </a:rPr>
              <a:t>Scalability</a:t>
            </a:r>
            <a:r>
              <a:rPr lang="en-GB" sz="2400" dirty="0">
                <a:solidFill>
                  <a:schemeClr val="accent1"/>
                </a:solidFill>
                <a:ea typeface="Arial" pitchFamily="-65" charset="0"/>
                <a:cs typeface="Arial" pitchFamily="-65" charset="0"/>
              </a:rPr>
              <a:t>  </a:t>
            </a:r>
          </a:p>
          <a:p>
            <a:pPr marL="194400" lvl="1" indent="-194400" defTabSz="914400">
              <a:spcBef>
                <a:spcPts val="432"/>
              </a:spcBef>
              <a:buFont typeface="Arial"/>
              <a:buChar char="•"/>
            </a:pPr>
            <a:endParaRPr lang="en-GB" dirty="0">
              <a:solidFill>
                <a:schemeClr val="accent1"/>
              </a:solidFill>
              <a:ea typeface="Arial" pitchFamily="-65" charset="0"/>
              <a:cs typeface="Arial" pitchFamily="-65" charset="0"/>
            </a:endParaRPr>
          </a:p>
        </p:txBody>
      </p:sp>
      <p:pic>
        <p:nvPicPr>
          <p:cNvPr id="12" name="Picture 11">
            <a:extLst>
              <a:ext uri="{FF2B5EF4-FFF2-40B4-BE49-F238E27FC236}">
                <a16:creationId xmlns:a16="http://schemas.microsoft.com/office/drawing/2014/main" id="{1AAE6406-FB1F-BE45-AD25-DFD8CB6D465E}"/>
              </a:ext>
            </a:extLst>
          </p:cNvPr>
          <p:cNvPicPr>
            <a:picLocks noChangeAspect="1"/>
          </p:cNvPicPr>
          <p:nvPr/>
        </p:nvPicPr>
        <p:blipFill>
          <a:blip r:embed="rId4"/>
          <a:stretch>
            <a:fillRect/>
          </a:stretch>
        </p:blipFill>
        <p:spPr>
          <a:xfrm>
            <a:off x="6780315" y="3435796"/>
            <a:ext cx="3539888" cy="2857500"/>
          </a:xfrm>
          <a:prstGeom prst="rect">
            <a:avLst/>
          </a:prstGeom>
        </p:spPr>
      </p:pic>
    </p:spTree>
    <p:extLst>
      <p:ext uri="{BB962C8B-B14F-4D97-AF65-F5344CB8AC3E}">
        <p14:creationId xmlns:p14="http://schemas.microsoft.com/office/powerpoint/2010/main" val="152638716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fade">
                                      <p:cBhvr>
                                        <p:cTn id="27" dur="500"/>
                                        <p:tgtEl>
                                          <p:spTgt spid="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7" end="7"/>
                                            </p:txEl>
                                          </p:spTgt>
                                        </p:tgtEl>
                                        <p:attrNameLst>
                                          <p:attrName>style.visibility</p:attrName>
                                        </p:attrNameLst>
                                      </p:cBhvr>
                                      <p:to>
                                        <p:strVal val="visible"/>
                                      </p:to>
                                    </p:set>
                                    <p:animEffect transition="in" filter="fade">
                                      <p:cBhvr>
                                        <p:cTn id="37"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53C78-A37F-4745-9D9F-25FD6A2FAB2B}"/>
              </a:ext>
            </a:extLst>
          </p:cNvPr>
          <p:cNvSpPr>
            <a:spLocks noGrp="1"/>
          </p:cNvSpPr>
          <p:nvPr>
            <p:ph type="ctrTitle"/>
          </p:nvPr>
        </p:nvSpPr>
        <p:spPr>
          <a:xfrm>
            <a:off x="1524000" y="2504661"/>
            <a:ext cx="9144000" cy="1005302"/>
          </a:xfrm>
        </p:spPr>
        <p:txBody>
          <a:bodyPr/>
          <a:lstStyle/>
          <a:p>
            <a:r>
              <a:rPr lang="en-US" dirty="0">
                <a:latin typeface="Arial" panose="020B0604020202020204" pitchFamily="34" charset="0"/>
                <a:cs typeface="Arial" panose="020B0604020202020204" pitchFamily="34" charset="0"/>
              </a:rPr>
              <a:t>Sample 3</a:t>
            </a:r>
          </a:p>
        </p:txBody>
      </p:sp>
    </p:spTree>
    <p:extLst>
      <p:ext uri="{BB962C8B-B14F-4D97-AF65-F5344CB8AC3E}">
        <p14:creationId xmlns:p14="http://schemas.microsoft.com/office/powerpoint/2010/main" val="189930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214" t="395" r="37052" b="-395"/>
          <a:stretch/>
        </p:blipFill>
        <p:spPr>
          <a:xfrm>
            <a:off x="1524000" y="0"/>
            <a:ext cx="9144000" cy="6858000"/>
          </a:xfrm>
          <a:solidFill>
            <a:schemeClr val="bg1">
              <a:lumMod val="50000"/>
            </a:schemeClr>
          </a:solidFill>
        </p:spPr>
      </p:pic>
      <p:sp>
        <p:nvSpPr>
          <p:cNvPr id="4" name="Rectangle 3"/>
          <p:cNvSpPr/>
          <p:nvPr/>
        </p:nvSpPr>
        <p:spPr>
          <a:xfrm>
            <a:off x="5735054" y="1155033"/>
            <a:ext cx="4342397" cy="4093243"/>
          </a:xfrm>
          <a:prstGeom prst="rect">
            <a:avLst/>
          </a:prstGeom>
          <a:solidFill>
            <a:srgbClr val="1A4072">
              <a:alpha val="78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9" name="TextBox 8"/>
          <p:cNvSpPr txBox="1"/>
          <p:nvPr/>
        </p:nvSpPr>
        <p:spPr>
          <a:xfrm>
            <a:off x="6096000" y="1556382"/>
            <a:ext cx="3446456" cy="1107996"/>
          </a:xfrm>
          <a:prstGeom prst="rect">
            <a:avLst/>
          </a:prstGeom>
          <a:noFill/>
        </p:spPr>
        <p:txBody>
          <a:bodyPr wrap="none" lIns="0" tIns="0" rIns="0" bIns="0" rtlCol="0">
            <a:spAutoFit/>
          </a:bodyPr>
          <a:lstStyle/>
          <a:p>
            <a:r>
              <a:rPr lang="en-US" sz="3600" dirty="0">
                <a:solidFill>
                  <a:srgbClr val="00B051"/>
                </a:solidFill>
                <a:latin typeface="Lato Bold" panose="020F0502020204030203" pitchFamily="34" charset="0"/>
                <a:ea typeface="Lato Bold" panose="020F0502020204030203" pitchFamily="34" charset="0"/>
                <a:cs typeface="Lato Bold" panose="020F0502020204030203" pitchFamily="34" charset="0"/>
              </a:rPr>
              <a:t>Grease, Smoke </a:t>
            </a:r>
          </a:p>
          <a:p>
            <a:r>
              <a:rPr lang="en-US" sz="3600" dirty="0">
                <a:solidFill>
                  <a:srgbClr val="00B051"/>
                </a:solidFill>
                <a:latin typeface="Lato Bold" panose="020F0502020204030203" pitchFamily="34" charset="0"/>
                <a:ea typeface="Lato Bold" panose="020F0502020204030203" pitchFamily="34" charset="0"/>
                <a:cs typeface="Lato Bold" panose="020F0502020204030203" pitchFamily="34" charset="0"/>
              </a:rPr>
              <a:t>&amp; </a:t>
            </a:r>
            <a:r>
              <a:rPr lang="en-GB" sz="3600" dirty="0">
                <a:solidFill>
                  <a:srgbClr val="00B051"/>
                </a:solidFill>
                <a:latin typeface="Lato Bold" panose="020F0502020204030203" pitchFamily="34" charset="0"/>
                <a:ea typeface="Lato Bold" panose="020F0502020204030203" pitchFamily="34" charset="0"/>
                <a:cs typeface="Lato Bold" panose="020F0502020204030203" pitchFamily="34" charset="0"/>
              </a:rPr>
              <a:t>Odour Control</a:t>
            </a:r>
            <a:endParaRPr lang="en-US" sz="3600" dirty="0">
              <a:solidFill>
                <a:srgbClr val="00B051"/>
              </a:solidFill>
              <a:latin typeface="Lato Bold" panose="020F0502020204030203" pitchFamily="34" charset="0"/>
              <a:ea typeface="Lato Bold" panose="020F0502020204030203" pitchFamily="34" charset="0"/>
              <a:cs typeface="Lato Bold" panose="020F0502020204030203" pitchFamily="34" charset="0"/>
            </a:endParaRPr>
          </a:p>
        </p:txBody>
      </p:sp>
      <p:sp>
        <p:nvSpPr>
          <p:cNvPr id="10" name="TextBox 9"/>
          <p:cNvSpPr txBox="1"/>
          <p:nvPr/>
        </p:nvSpPr>
        <p:spPr>
          <a:xfrm>
            <a:off x="6096000" y="2870227"/>
            <a:ext cx="4217424" cy="1107996"/>
          </a:xfrm>
          <a:prstGeom prst="rect">
            <a:avLst/>
          </a:prstGeom>
          <a:noFill/>
        </p:spPr>
        <p:txBody>
          <a:bodyPr wrap="square" lIns="0" tIns="0" rIns="0" bIns="0" rtlCol="0">
            <a:spAutoFit/>
          </a:bodyPr>
          <a:lstStyle/>
          <a:p>
            <a:r>
              <a:rPr lang="en-GB" sz="24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Controlling emissions </a:t>
            </a:r>
            <a:br>
              <a:rPr lang="en-GB" sz="24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br>
            <a:r>
              <a:rPr lang="en-GB" sz="24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from commercial cooking processes</a:t>
            </a:r>
          </a:p>
        </p:txBody>
      </p:sp>
      <p:sp>
        <p:nvSpPr>
          <p:cNvPr id="11" name="TextBox 10"/>
          <p:cNvSpPr txBox="1"/>
          <p:nvPr/>
        </p:nvSpPr>
        <p:spPr>
          <a:xfrm flipH="1">
            <a:off x="6096001" y="4333736"/>
            <a:ext cx="2985485" cy="311945"/>
          </a:xfrm>
          <a:prstGeom prst="rect">
            <a:avLst/>
          </a:prstGeom>
          <a:noFill/>
        </p:spPr>
        <p:txBody>
          <a:bodyPr wrap="square" lIns="0" tIns="0" rIns="0" bIns="0" rtlCol="0">
            <a:spAutoFit/>
          </a:bodyPr>
          <a:lstStyle/>
          <a:p>
            <a:pPr>
              <a:lnSpc>
                <a:spcPct val="125000"/>
              </a:lnSpc>
            </a:pPr>
            <a:r>
              <a:rPr lang="en-US"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A seminar by Purified Air Ltd.</a:t>
            </a:r>
          </a:p>
        </p:txBody>
      </p:sp>
    </p:spTree>
    <p:extLst>
      <p:ext uri="{BB962C8B-B14F-4D97-AF65-F5344CB8AC3E}">
        <p14:creationId xmlns:p14="http://schemas.microsoft.com/office/powerpoint/2010/main" val="3767484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2"/>
          <p:cNvPicPr>
            <a:picLocks noChangeAspect="1"/>
          </p:cNvPicPr>
          <p:nvPr/>
        </p:nvPicPr>
        <p:blipFill>
          <a:blip r:embed="rId2" cstate="print">
            <a:lum bright="-20000" contrast="40000"/>
            <a:extLst>
              <a:ext uri="{28A0092B-C50C-407E-A947-70E740481C1C}">
                <a14:useLocalDpi xmlns:a14="http://schemas.microsoft.com/office/drawing/2010/main" val="0"/>
              </a:ext>
            </a:extLst>
          </a:blip>
          <a:stretch>
            <a:fillRect/>
          </a:stretch>
        </p:blipFill>
        <p:spPr>
          <a:xfrm>
            <a:off x="1538286" y="5684425"/>
            <a:ext cx="9129714" cy="2270795"/>
          </a:xfrm>
          <a:prstGeom prst="rect">
            <a:avLst/>
          </a:prstGeom>
          <a:noFill/>
        </p:spPr>
      </p:pic>
      <p:sp>
        <p:nvSpPr>
          <p:cNvPr id="13" name="TextBox 12"/>
          <p:cNvSpPr txBox="1"/>
          <p:nvPr/>
        </p:nvSpPr>
        <p:spPr>
          <a:xfrm>
            <a:off x="2158959" y="642081"/>
            <a:ext cx="1914307" cy="523220"/>
          </a:xfrm>
          <a:prstGeom prst="rect">
            <a:avLst/>
          </a:prstGeom>
          <a:noFill/>
        </p:spPr>
        <p:txBody>
          <a:bodyPr wrap="none" rtlCol="0">
            <a:spAutoFit/>
          </a:bodyPr>
          <a:lstStyle/>
          <a:p>
            <a:pPr algn="ctr"/>
            <a:r>
              <a:rPr lang="en-GB" sz="2800" b="1" spc="225" dirty="0">
                <a:solidFill>
                  <a:srgbClr val="00B051"/>
                </a:solidFill>
                <a:latin typeface="Lato Bold"/>
                <a:ea typeface="Lato Black" panose="020F0502020204030203" pitchFamily="34" charset="0"/>
                <a:cs typeface="Lato Black" panose="020F0502020204030203" pitchFamily="34" charset="0"/>
              </a:rPr>
              <a:t>AGENDA</a:t>
            </a:r>
            <a:endParaRPr lang="en-US" sz="2800" b="1" spc="225" dirty="0">
              <a:solidFill>
                <a:srgbClr val="00B051"/>
              </a:solidFill>
              <a:latin typeface="Lato Bold"/>
              <a:ea typeface="Lato Black" panose="020F0502020204030203" pitchFamily="34" charset="0"/>
              <a:cs typeface="Lato Black" panose="020F0502020204030203" pitchFamily="34" charset="0"/>
            </a:endParaRPr>
          </a:p>
        </p:txBody>
      </p:sp>
      <p:cxnSp>
        <p:nvCxnSpPr>
          <p:cNvPr id="9" name="Straight Connector 8"/>
          <p:cNvCxnSpPr/>
          <p:nvPr/>
        </p:nvCxnSpPr>
        <p:spPr>
          <a:xfrm>
            <a:off x="2378769" y="1395614"/>
            <a:ext cx="772733" cy="0"/>
          </a:xfrm>
          <a:prstGeom prst="line">
            <a:avLst/>
          </a:prstGeom>
          <a:ln>
            <a:solidFill>
              <a:srgbClr val="00B05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271907" y="1668404"/>
            <a:ext cx="3664189" cy="4524315"/>
          </a:xfrm>
          <a:prstGeom prst="rect">
            <a:avLst/>
          </a:prstGeom>
        </p:spPr>
        <p:txBody>
          <a:bodyPr wrap="square">
            <a:spAutoFit/>
          </a:bodyPr>
          <a:lstStyle/>
          <a:p>
            <a:pPr marL="171450" indent="-171450">
              <a:lnSpc>
                <a:spcPct val="150000"/>
              </a:lnSpc>
              <a:buClr>
                <a:srgbClr val="00B051"/>
              </a:buClr>
              <a:buSzPct val="110000"/>
              <a:buFont typeface="Arial" panose="020B0604020202020204" pitchFamily="34" charset="0"/>
              <a:buChar char="•"/>
            </a:pPr>
            <a:r>
              <a:rPr lang="en-GB" sz="1200" dirty="0">
                <a:solidFill>
                  <a:srgbClr val="1A4072"/>
                </a:solidFill>
                <a:latin typeface="Lato Regular" panose="020F0502020204030203" pitchFamily="34" charset="0"/>
                <a:ea typeface="Lato Regular" panose="020F0502020204030203" pitchFamily="34" charset="0"/>
                <a:cs typeface="Lato Regular" panose="020F0502020204030203" pitchFamily="34" charset="0"/>
              </a:rPr>
              <a:t>An Introduction to Purified Air</a:t>
            </a:r>
          </a:p>
          <a:p>
            <a:pPr marL="171450" indent="-171450">
              <a:lnSpc>
                <a:spcPct val="150000"/>
              </a:lnSpc>
              <a:buClr>
                <a:srgbClr val="00B051"/>
              </a:buClr>
              <a:buSzPct val="110000"/>
              <a:buFont typeface="Arial" panose="020B0604020202020204" pitchFamily="34" charset="0"/>
              <a:buChar char="•"/>
            </a:pPr>
            <a:endParaRPr lang="en-GB" sz="1200" dirty="0">
              <a:solidFill>
                <a:srgbClr val="1A4072"/>
              </a:solidFill>
              <a:latin typeface="Lato Regular" panose="020F0502020204030203" pitchFamily="34" charset="0"/>
              <a:ea typeface="Lato Regular" panose="020F0502020204030203" pitchFamily="34" charset="0"/>
              <a:cs typeface="Lato Regular" panose="020F0502020204030203" pitchFamily="34" charset="0"/>
            </a:endParaRPr>
          </a:p>
          <a:p>
            <a:pPr marL="171450" indent="-171450">
              <a:lnSpc>
                <a:spcPct val="150000"/>
              </a:lnSpc>
              <a:buClr>
                <a:srgbClr val="00B051"/>
              </a:buClr>
              <a:buSzPct val="110000"/>
              <a:buFont typeface="Arial" panose="020B0604020202020204" pitchFamily="34" charset="0"/>
              <a:buChar char="•"/>
            </a:pPr>
            <a:r>
              <a:rPr lang="en-GB" sz="1200" dirty="0">
                <a:solidFill>
                  <a:srgbClr val="1A4072"/>
                </a:solidFill>
                <a:latin typeface="Lato Regular" panose="020F0502020204030203" pitchFamily="34" charset="0"/>
                <a:ea typeface="Lato Regular" panose="020F0502020204030203" pitchFamily="34" charset="0"/>
                <a:cs typeface="Lato Regular" panose="020F0502020204030203" pitchFamily="34" charset="0"/>
              </a:rPr>
              <a:t>The DEFRA Guide and how it is applied</a:t>
            </a:r>
          </a:p>
          <a:p>
            <a:pPr marL="171450" indent="-171450">
              <a:lnSpc>
                <a:spcPct val="150000"/>
              </a:lnSpc>
              <a:buClr>
                <a:srgbClr val="00B051"/>
              </a:buClr>
              <a:buSzPct val="110000"/>
              <a:buFont typeface="Arial" panose="020B0604020202020204" pitchFamily="34" charset="0"/>
              <a:buChar char="•"/>
            </a:pPr>
            <a:endParaRPr lang="en-GB" sz="1200" dirty="0">
              <a:solidFill>
                <a:srgbClr val="1A4072"/>
              </a:solidFill>
              <a:latin typeface="Lato Regular" panose="020F0502020204030203" pitchFamily="34" charset="0"/>
              <a:ea typeface="Lato Regular" panose="020F0502020204030203" pitchFamily="34" charset="0"/>
              <a:cs typeface="Lato Regular" panose="020F0502020204030203" pitchFamily="34" charset="0"/>
            </a:endParaRPr>
          </a:p>
          <a:p>
            <a:pPr marL="171450" indent="-171450">
              <a:lnSpc>
                <a:spcPct val="150000"/>
              </a:lnSpc>
              <a:buClr>
                <a:srgbClr val="00B051"/>
              </a:buClr>
              <a:buSzPct val="110000"/>
              <a:buFont typeface="Arial" panose="020B0604020202020204" pitchFamily="34" charset="0"/>
              <a:buChar char="•"/>
            </a:pPr>
            <a:r>
              <a:rPr lang="en-GB" sz="1200" dirty="0">
                <a:solidFill>
                  <a:srgbClr val="1A4072"/>
                </a:solidFill>
                <a:latin typeface="Lato Regular" panose="020F0502020204030203" pitchFamily="34" charset="0"/>
                <a:ea typeface="Lato Regular" panose="020F0502020204030203" pitchFamily="34" charset="0"/>
                <a:cs typeface="Lato Regular" panose="020F0502020204030203" pitchFamily="34" charset="0"/>
              </a:rPr>
              <a:t>What is needed between the canopy and the fan</a:t>
            </a:r>
          </a:p>
          <a:p>
            <a:pPr marL="171450" indent="-171450">
              <a:lnSpc>
                <a:spcPct val="150000"/>
              </a:lnSpc>
              <a:buClr>
                <a:srgbClr val="00B051"/>
              </a:buClr>
              <a:buSzPct val="110000"/>
              <a:buFont typeface="Arial" panose="020B0604020202020204" pitchFamily="34" charset="0"/>
              <a:buChar char="•"/>
            </a:pPr>
            <a:endParaRPr lang="en-GB" sz="1200" dirty="0">
              <a:solidFill>
                <a:srgbClr val="1A4072"/>
              </a:solidFill>
              <a:latin typeface="Lato Regular" panose="020F0502020204030203" pitchFamily="34" charset="0"/>
              <a:ea typeface="Lato Regular" panose="020F0502020204030203" pitchFamily="34" charset="0"/>
              <a:cs typeface="Lato Regular" panose="020F0502020204030203" pitchFamily="34" charset="0"/>
            </a:endParaRPr>
          </a:p>
          <a:p>
            <a:pPr marL="171450" indent="-171450">
              <a:lnSpc>
                <a:spcPct val="150000"/>
              </a:lnSpc>
              <a:buClr>
                <a:srgbClr val="00B051"/>
              </a:buClr>
              <a:buSzPct val="110000"/>
              <a:buFont typeface="Arial" panose="020B0604020202020204" pitchFamily="34" charset="0"/>
              <a:buChar char="•"/>
            </a:pPr>
            <a:r>
              <a:rPr lang="en-GB" sz="1200" dirty="0">
                <a:solidFill>
                  <a:srgbClr val="1A4072"/>
                </a:solidFill>
                <a:latin typeface="Lato Regular" panose="020F0502020204030203" pitchFamily="34" charset="0"/>
                <a:ea typeface="Lato Regular" panose="020F0502020204030203" pitchFamily="34" charset="0"/>
                <a:cs typeface="Lato Regular" panose="020F0502020204030203" pitchFamily="34" charset="0"/>
              </a:rPr>
              <a:t>What can be in a commercial kitchen exhaust and how best to filter / control it:</a:t>
            </a:r>
          </a:p>
          <a:p>
            <a:pPr marL="628650" lvl="1" indent="-171450">
              <a:lnSpc>
                <a:spcPct val="150000"/>
              </a:lnSpc>
              <a:buClr>
                <a:srgbClr val="00B051"/>
              </a:buClr>
              <a:buSzPct val="110000"/>
              <a:buFont typeface="Arial" panose="020B0604020202020204" pitchFamily="34" charset="0"/>
              <a:buChar char="•"/>
            </a:pPr>
            <a:r>
              <a:rPr lang="en-GB" sz="1200" dirty="0">
                <a:solidFill>
                  <a:srgbClr val="1A4072"/>
                </a:solidFill>
                <a:latin typeface="Lato Regular" panose="020F0502020204030203" pitchFamily="34" charset="0"/>
                <a:ea typeface="Lato Regular" panose="020F0502020204030203" pitchFamily="34" charset="0"/>
                <a:cs typeface="Lato Regular" panose="020F0502020204030203" pitchFamily="34" charset="0"/>
              </a:rPr>
              <a:t>Electrostatic Precipitation</a:t>
            </a:r>
          </a:p>
          <a:p>
            <a:pPr marL="628650" lvl="1" indent="-171450">
              <a:lnSpc>
                <a:spcPct val="150000"/>
              </a:lnSpc>
              <a:buClr>
                <a:srgbClr val="00B051"/>
              </a:buClr>
              <a:buSzPct val="110000"/>
              <a:buFont typeface="Arial" panose="020B0604020202020204" pitchFamily="34" charset="0"/>
              <a:buChar char="•"/>
            </a:pPr>
            <a:r>
              <a:rPr lang="en-GB" sz="1200" dirty="0">
                <a:solidFill>
                  <a:srgbClr val="1A4072"/>
                </a:solidFill>
                <a:latin typeface="Lato Regular" panose="020F0502020204030203" pitchFamily="34" charset="0"/>
                <a:ea typeface="Lato Regular" panose="020F0502020204030203" pitchFamily="34" charset="0"/>
                <a:cs typeface="Lato Regular" panose="020F0502020204030203" pitchFamily="34" charset="0"/>
              </a:rPr>
              <a:t>Carbon Filtration</a:t>
            </a:r>
          </a:p>
          <a:p>
            <a:pPr marL="628650" lvl="1" indent="-171450">
              <a:lnSpc>
                <a:spcPct val="150000"/>
              </a:lnSpc>
              <a:buClr>
                <a:srgbClr val="00B051"/>
              </a:buClr>
              <a:buSzPct val="110000"/>
              <a:buFont typeface="Arial" panose="020B0604020202020204" pitchFamily="34" charset="0"/>
              <a:buChar char="•"/>
            </a:pPr>
            <a:r>
              <a:rPr lang="en-GB" sz="1200" dirty="0">
                <a:solidFill>
                  <a:srgbClr val="1A4072"/>
                </a:solidFill>
                <a:latin typeface="Lato Regular" panose="020F0502020204030203" pitchFamily="34" charset="0"/>
                <a:ea typeface="Lato Regular" panose="020F0502020204030203" pitchFamily="34" charset="0"/>
                <a:cs typeface="Lato Regular" panose="020F0502020204030203" pitchFamily="34" charset="0"/>
              </a:rPr>
              <a:t>UV-C Technology</a:t>
            </a:r>
          </a:p>
          <a:p>
            <a:pPr marL="628650" lvl="1" indent="-171450">
              <a:lnSpc>
                <a:spcPct val="150000"/>
              </a:lnSpc>
              <a:buClr>
                <a:srgbClr val="00B051"/>
              </a:buClr>
              <a:buSzPct val="110000"/>
              <a:buFont typeface="Arial" panose="020B0604020202020204" pitchFamily="34" charset="0"/>
              <a:buChar char="•"/>
            </a:pPr>
            <a:r>
              <a:rPr lang="en-GB" sz="1200" dirty="0">
                <a:solidFill>
                  <a:srgbClr val="1A4072"/>
                </a:solidFill>
                <a:latin typeface="Lato Regular" panose="020F0502020204030203" pitchFamily="34" charset="0"/>
                <a:ea typeface="Lato Regular" panose="020F0502020204030203" pitchFamily="34" charset="0"/>
                <a:cs typeface="Lato Regular" panose="020F0502020204030203" pitchFamily="34" charset="0"/>
              </a:rPr>
              <a:t>The ON100</a:t>
            </a:r>
          </a:p>
          <a:p>
            <a:pPr marL="628650" lvl="1" indent="-171450">
              <a:lnSpc>
                <a:spcPct val="150000"/>
              </a:lnSpc>
              <a:buClr>
                <a:srgbClr val="00B051"/>
              </a:buClr>
              <a:buSzPct val="110000"/>
              <a:buFont typeface="Arial" panose="020B0604020202020204" pitchFamily="34" charset="0"/>
              <a:buChar char="•"/>
            </a:pPr>
            <a:endParaRPr lang="en-GB" sz="1200" dirty="0">
              <a:solidFill>
                <a:srgbClr val="1A4072"/>
              </a:solidFill>
              <a:latin typeface="Lato Regular" panose="020F0502020204030203" pitchFamily="34" charset="0"/>
              <a:ea typeface="Lato Regular" panose="020F0502020204030203" pitchFamily="34" charset="0"/>
              <a:cs typeface="Lato Regular" panose="020F0502020204030203" pitchFamily="34" charset="0"/>
            </a:endParaRPr>
          </a:p>
          <a:p>
            <a:pPr marL="171450" indent="-171450">
              <a:lnSpc>
                <a:spcPct val="150000"/>
              </a:lnSpc>
              <a:buClr>
                <a:srgbClr val="00B051"/>
              </a:buClr>
              <a:buSzPct val="110000"/>
              <a:buFont typeface="Arial" panose="020B0604020202020204" pitchFamily="34" charset="0"/>
              <a:buChar char="•"/>
            </a:pPr>
            <a:r>
              <a:rPr lang="en-GB" sz="1200" dirty="0">
                <a:solidFill>
                  <a:srgbClr val="1A4072"/>
                </a:solidFill>
                <a:latin typeface="Lato Regular" panose="020F0502020204030203" pitchFamily="34" charset="0"/>
                <a:ea typeface="Lato Regular" panose="020F0502020204030203" pitchFamily="34" charset="0"/>
                <a:cs typeface="Lato Regular" panose="020F0502020204030203" pitchFamily="34" charset="0"/>
              </a:rPr>
              <a:t>Specifying A Control System</a:t>
            </a:r>
          </a:p>
          <a:p>
            <a:pPr marL="171450" indent="-171450">
              <a:lnSpc>
                <a:spcPct val="150000"/>
              </a:lnSpc>
              <a:buClr>
                <a:srgbClr val="00B051"/>
              </a:buClr>
              <a:buSzPct val="110000"/>
              <a:buFont typeface="Arial" panose="020B0604020202020204" pitchFamily="34" charset="0"/>
              <a:buChar char="•"/>
            </a:pPr>
            <a:endParaRPr lang="en-GB" sz="1200" dirty="0">
              <a:solidFill>
                <a:srgbClr val="1A4072"/>
              </a:solidFill>
              <a:latin typeface="Lato Regular" panose="020F0502020204030203" pitchFamily="34" charset="0"/>
              <a:ea typeface="Lato Regular" panose="020F0502020204030203" pitchFamily="34" charset="0"/>
              <a:cs typeface="Lato Regular" panose="020F0502020204030203" pitchFamily="34" charset="0"/>
            </a:endParaRPr>
          </a:p>
          <a:p>
            <a:pPr marL="171450" indent="-171450">
              <a:lnSpc>
                <a:spcPct val="150000"/>
              </a:lnSpc>
              <a:buClr>
                <a:srgbClr val="00B051"/>
              </a:buClr>
              <a:buSzPct val="110000"/>
              <a:buFont typeface="Arial" panose="020B0604020202020204" pitchFamily="34" charset="0"/>
              <a:buChar char="•"/>
            </a:pPr>
            <a:r>
              <a:rPr lang="en-GB" sz="1200" dirty="0">
                <a:solidFill>
                  <a:srgbClr val="1A4072"/>
                </a:solidFill>
                <a:latin typeface="Lato Regular" panose="020F0502020204030203" pitchFamily="34" charset="0"/>
                <a:ea typeface="Lato Regular" panose="020F0502020204030203" pitchFamily="34" charset="0"/>
                <a:cs typeface="Lato Regular" panose="020F0502020204030203" pitchFamily="34" charset="0"/>
              </a:rPr>
              <a:t>Any Other Questions?</a:t>
            </a:r>
          </a:p>
        </p:txBody>
      </p:sp>
      <p:sp>
        <p:nvSpPr>
          <p:cNvPr id="2" name="TextBox 1"/>
          <p:cNvSpPr txBox="1"/>
          <p:nvPr/>
        </p:nvSpPr>
        <p:spPr>
          <a:xfrm>
            <a:off x="9592734" y="6510868"/>
            <a:ext cx="1075267" cy="430887"/>
          </a:xfrm>
          <a:prstGeom prst="rect">
            <a:avLst/>
          </a:prstGeom>
          <a:noFill/>
        </p:spPr>
        <p:txBody>
          <a:bodyPr wrap="square" rtlCol="0">
            <a:spAutoFit/>
          </a:bodyPr>
          <a:lstStyle/>
          <a:p>
            <a:r>
              <a:rPr lang="en-GB" sz="1100" dirty="0">
                <a:solidFill>
                  <a:schemeClr val="bg1"/>
                </a:solidFill>
                <a:latin typeface="Lato Regular"/>
              </a:rPr>
              <a:t>The Dubai Mall</a:t>
            </a:r>
          </a:p>
        </p:txBody>
      </p:sp>
      <p:pic>
        <p:nvPicPr>
          <p:cNvPr id="7"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5358" b="5358"/>
          <a:stretch>
            <a:fillRect/>
          </a:stretch>
        </p:blipFill>
        <p:spPr/>
      </p:pic>
    </p:spTree>
    <p:extLst>
      <p:ext uri="{BB962C8B-B14F-4D97-AF65-F5344CB8AC3E}">
        <p14:creationId xmlns:p14="http://schemas.microsoft.com/office/powerpoint/2010/main" val="1864154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028351" y="337384"/>
            <a:ext cx="8135299" cy="1384995"/>
            <a:chOff x="929511" y="184995"/>
            <a:chExt cx="3768930" cy="1384995"/>
          </a:xfrm>
        </p:grpSpPr>
        <p:sp>
          <p:nvSpPr>
            <p:cNvPr id="3" name="TextBox 2"/>
            <p:cNvSpPr txBox="1"/>
            <p:nvPr/>
          </p:nvSpPr>
          <p:spPr>
            <a:xfrm flipH="1">
              <a:off x="929511" y="184995"/>
              <a:ext cx="3768930" cy="1384995"/>
            </a:xfrm>
            <a:prstGeom prst="rect">
              <a:avLst/>
            </a:prstGeom>
            <a:noFill/>
          </p:spPr>
          <p:txBody>
            <a:bodyPr wrap="square" rtlCol="0">
              <a:spAutoFit/>
            </a:bodyPr>
            <a:lstStyle/>
            <a:p>
              <a:r>
                <a:rPr lang="en-GB" sz="2800" b="1" dirty="0">
                  <a:solidFill>
                    <a:srgbClr val="00B051"/>
                  </a:solidFill>
                  <a:latin typeface="Lato Bold" panose="020F0502020204030203" pitchFamily="34" charset="0"/>
                  <a:ea typeface="Lato Bold" panose="020F0502020204030203" pitchFamily="34" charset="0"/>
                  <a:cs typeface="Lato Bold" panose="020F0502020204030203" pitchFamily="34" charset="0"/>
                </a:rPr>
                <a:t>PURIFIED AIR </a:t>
              </a:r>
            </a:p>
            <a:p>
              <a:r>
                <a:rPr lang="en-GB" sz="2800" b="1" dirty="0">
                  <a:solidFill>
                    <a:srgbClr val="00B051"/>
                  </a:solidFill>
                  <a:latin typeface="Lato Bold" panose="020F0502020204030203" pitchFamily="34" charset="0"/>
                  <a:ea typeface="Lato Bold" panose="020F0502020204030203" pitchFamily="34" charset="0"/>
                  <a:cs typeface="Lato Bold" panose="020F0502020204030203" pitchFamily="34" charset="0"/>
                </a:rPr>
                <a:t>The Family Owned Company With The Global Reach</a:t>
              </a:r>
              <a:endParaRPr lang="tr-TR" sz="2800" b="1" dirty="0">
                <a:solidFill>
                  <a:srgbClr val="00B051"/>
                </a:solidFill>
                <a:latin typeface="Lato Bold" panose="020F0502020204030203" pitchFamily="34" charset="0"/>
                <a:ea typeface="Lato Bold" panose="020F0502020204030203" pitchFamily="34" charset="0"/>
                <a:cs typeface="Lato Bold" panose="020F0502020204030203" pitchFamily="34" charset="0"/>
              </a:endParaRPr>
            </a:p>
          </p:txBody>
        </p:sp>
        <p:cxnSp>
          <p:nvCxnSpPr>
            <p:cNvPr id="9" name="Straight Connector 8"/>
            <p:cNvCxnSpPr/>
            <p:nvPr/>
          </p:nvCxnSpPr>
          <p:spPr>
            <a:xfrm>
              <a:off x="1037176" y="1301113"/>
              <a:ext cx="347730" cy="0"/>
            </a:xfrm>
            <a:prstGeom prst="line">
              <a:avLst/>
            </a:prstGeom>
            <a:ln>
              <a:solidFill>
                <a:srgbClr val="00B051"/>
              </a:solidFill>
            </a:ln>
          </p:spPr>
          <p:style>
            <a:lnRef idx="1">
              <a:schemeClr val="accent1"/>
            </a:lnRef>
            <a:fillRef idx="0">
              <a:schemeClr val="accent1"/>
            </a:fillRef>
            <a:effectRef idx="0">
              <a:schemeClr val="accent1"/>
            </a:effectRef>
            <a:fontRef idx="minor">
              <a:schemeClr val="tx1"/>
            </a:fontRef>
          </p:style>
        </p:cxnSp>
      </p:gr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9" y="2153266"/>
            <a:ext cx="9144000" cy="4487853"/>
          </a:xfrm>
          <a:prstGeom prst="rect">
            <a:avLst/>
          </a:prstGeom>
        </p:spPr>
      </p:pic>
      <p:sp>
        <p:nvSpPr>
          <p:cNvPr id="8" name="TextBox 7"/>
          <p:cNvSpPr txBox="1"/>
          <p:nvPr/>
        </p:nvSpPr>
        <p:spPr>
          <a:xfrm>
            <a:off x="1980803" y="2550532"/>
            <a:ext cx="2061050" cy="3693319"/>
          </a:xfrm>
          <a:prstGeom prst="rect">
            <a:avLst/>
          </a:prstGeom>
          <a:noFill/>
        </p:spPr>
        <p:txBody>
          <a:bodyPr wrap="square" rtlCol="0">
            <a:spAutoFit/>
          </a:bodyPr>
          <a:lstStyle/>
          <a:p>
            <a:r>
              <a:rPr lang="en-GB" dirty="0">
                <a:solidFill>
                  <a:schemeClr val="bg1"/>
                </a:solidFill>
              </a:rPr>
              <a:t>UAE</a:t>
            </a:r>
          </a:p>
          <a:p>
            <a:r>
              <a:rPr lang="en-GB" dirty="0">
                <a:solidFill>
                  <a:schemeClr val="bg1"/>
                </a:solidFill>
              </a:rPr>
              <a:t>Egypt </a:t>
            </a:r>
          </a:p>
          <a:p>
            <a:r>
              <a:rPr lang="en-GB" dirty="0">
                <a:solidFill>
                  <a:schemeClr val="bg1"/>
                </a:solidFill>
              </a:rPr>
              <a:t>Saudi Arabia</a:t>
            </a:r>
          </a:p>
          <a:p>
            <a:r>
              <a:rPr lang="en-GB" dirty="0">
                <a:solidFill>
                  <a:schemeClr val="bg1"/>
                </a:solidFill>
              </a:rPr>
              <a:t>Qatar</a:t>
            </a:r>
          </a:p>
          <a:p>
            <a:r>
              <a:rPr lang="en-GB" dirty="0">
                <a:solidFill>
                  <a:schemeClr val="bg1"/>
                </a:solidFill>
              </a:rPr>
              <a:t>Jordan</a:t>
            </a:r>
          </a:p>
          <a:p>
            <a:r>
              <a:rPr lang="en-GB" dirty="0">
                <a:solidFill>
                  <a:schemeClr val="bg1"/>
                </a:solidFill>
              </a:rPr>
              <a:t>Lebanon</a:t>
            </a:r>
          </a:p>
          <a:p>
            <a:r>
              <a:rPr lang="en-GB" dirty="0">
                <a:solidFill>
                  <a:schemeClr val="bg1"/>
                </a:solidFill>
              </a:rPr>
              <a:t>Kuwait</a:t>
            </a:r>
          </a:p>
          <a:p>
            <a:r>
              <a:rPr lang="en-GB" dirty="0">
                <a:solidFill>
                  <a:schemeClr val="bg1"/>
                </a:solidFill>
              </a:rPr>
              <a:t>Oman</a:t>
            </a:r>
          </a:p>
          <a:p>
            <a:r>
              <a:rPr lang="en-GB" dirty="0">
                <a:solidFill>
                  <a:schemeClr val="bg1"/>
                </a:solidFill>
              </a:rPr>
              <a:t>Portugal </a:t>
            </a:r>
          </a:p>
          <a:p>
            <a:r>
              <a:rPr lang="en-GB" dirty="0">
                <a:solidFill>
                  <a:schemeClr val="bg1"/>
                </a:solidFill>
              </a:rPr>
              <a:t>Holland</a:t>
            </a:r>
          </a:p>
          <a:p>
            <a:r>
              <a:rPr lang="en-GB" dirty="0">
                <a:solidFill>
                  <a:schemeClr val="bg1"/>
                </a:solidFill>
              </a:rPr>
              <a:t>Germany</a:t>
            </a:r>
          </a:p>
          <a:p>
            <a:r>
              <a:rPr lang="en-GB" dirty="0">
                <a:solidFill>
                  <a:schemeClr val="bg1"/>
                </a:solidFill>
              </a:rPr>
              <a:t>Serbia</a:t>
            </a:r>
          </a:p>
          <a:p>
            <a:r>
              <a:rPr lang="en-GB" dirty="0">
                <a:solidFill>
                  <a:schemeClr val="bg1"/>
                </a:solidFill>
              </a:rPr>
              <a:t>Austria</a:t>
            </a:r>
          </a:p>
        </p:txBody>
      </p:sp>
      <p:sp>
        <p:nvSpPr>
          <p:cNvPr id="11" name="TextBox 10"/>
          <p:cNvSpPr txBox="1"/>
          <p:nvPr/>
        </p:nvSpPr>
        <p:spPr>
          <a:xfrm>
            <a:off x="9042400" y="2550531"/>
            <a:ext cx="1625600" cy="3693319"/>
          </a:xfrm>
          <a:prstGeom prst="rect">
            <a:avLst/>
          </a:prstGeom>
          <a:noFill/>
        </p:spPr>
        <p:txBody>
          <a:bodyPr wrap="square" rtlCol="0">
            <a:spAutoFit/>
          </a:bodyPr>
          <a:lstStyle/>
          <a:p>
            <a:r>
              <a:rPr lang="en-GB" dirty="0">
                <a:solidFill>
                  <a:schemeClr val="bg1"/>
                </a:solidFill>
              </a:rPr>
              <a:t>Slovakia</a:t>
            </a:r>
          </a:p>
          <a:p>
            <a:r>
              <a:rPr lang="en-GB" dirty="0">
                <a:solidFill>
                  <a:schemeClr val="bg1"/>
                </a:solidFill>
              </a:rPr>
              <a:t>Czech Republic</a:t>
            </a:r>
          </a:p>
          <a:p>
            <a:r>
              <a:rPr lang="en-GB" dirty="0">
                <a:solidFill>
                  <a:schemeClr val="bg1"/>
                </a:solidFill>
              </a:rPr>
              <a:t>Slovenia</a:t>
            </a:r>
          </a:p>
          <a:p>
            <a:r>
              <a:rPr lang="en-GB" dirty="0">
                <a:solidFill>
                  <a:schemeClr val="bg1"/>
                </a:solidFill>
              </a:rPr>
              <a:t>Korea</a:t>
            </a:r>
          </a:p>
          <a:p>
            <a:r>
              <a:rPr lang="en-GB" dirty="0">
                <a:solidFill>
                  <a:schemeClr val="bg1"/>
                </a:solidFill>
              </a:rPr>
              <a:t>Turkey</a:t>
            </a:r>
          </a:p>
          <a:p>
            <a:r>
              <a:rPr lang="en-GB" dirty="0">
                <a:solidFill>
                  <a:schemeClr val="bg1"/>
                </a:solidFill>
              </a:rPr>
              <a:t>Poland</a:t>
            </a:r>
          </a:p>
          <a:p>
            <a:r>
              <a:rPr lang="en-GB" dirty="0">
                <a:solidFill>
                  <a:schemeClr val="bg1"/>
                </a:solidFill>
              </a:rPr>
              <a:t>Ireland</a:t>
            </a:r>
          </a:p>
          <a:p>
            <a:r>
              <a:rPr lang="en-GB" dirty="0">
                <a:solidFill>
                  <a:schemeClr val="bg1"/>
                </a:solidFill>
              </a:rPr>
              <a:t>Spain </a:t>
            </a:r>
          </a:p>
          <a:p>
            <a:r>
              <a:rPr lang="en-GB" dirty="0">
                <a:solidFill>
                  <a:schemeClr val="bg1"/>
                </a:solidFill>
              </a:rPr>
              <a:t>Malta</a:t>
            </a:r>
          </a:p>
          <a:p>
            <a:r>
              <a:rPr lang="en-GB" dirty="0">
                <a:solidFill>
                  <a:schemeClr val="bg1"/>
                </a:solidFill>
              </a:rPr>
              <a:t>Pakistan</a:t>
            </a:r>
          </a:p>
          <a:p>
            <a:r>
              <a:rPr lang="en-GB" dirty="0">
                <a:solidFill>
                  <a:schemeClr val="bg1"/>
                </a:solidFill>
              </a:rPr>
              <a:t>Italy</a:t>
            </a:r>
          </a:p>
          <a:p>
            <a:r>
              <a:rPr lang="en-GB" dirty="0">
                <a:solidFill>
                  <a:schemeClr val="bg1"/>
                </a:solidFill>
              </a:rPr>
              <a:t>Gibraltar</a:t>
            </a:r>
          </a:p>
          <a:p>
            <a:r>
              <a:rPr lang="en-GB" dirty="0">
                <a:solidFill>
                  <a:schemeClr val="bg1"/>
                </a:solidFill>
              </a:rPr>
              <a:t>Romania</a:t>
            </a:r>
          </a:p>
        </p:txBody>
      </p:sp>
      <p:sp>
        <p:nvSpPr>
          <p:cNvPr id="12" name="TextBox 11"/>
          <p:cNvSpPr txBox="1"/>
          <p:nvPr/>
        </p:nvSpPr>
        <p:spPr>
          <a:xfrm>
            <a:off x="5367870" y="2355790"/>
            <a:ext cx="1413933" cy="646331"/>
          </a:xfrm>
          <a:prstGeom prst="rect">
            <a:avLst/>
          </a:prstGeom>
          <a:noFill/>
        </p:spPr>
        <p:txBody>
          <a:bodyPr wrap="square" rtlCol="0">
            <a:spAutoFit/>
          </a:bodyPr>
          <a:lstStyle/>
          <a:p>
            <a:pPr algn="ctr"/>
            <a:r>
              <a:rPr lang="en-GB" dirty="0">
                <a:solidFill>
                  <a:schemeClr val="bg1"/>
                </a:solidFill>
              </a:rPr>
              <a:t>United Kingdom</a:t>
            </a:r>
          </a:p>
        </p:txBody>
      </p:sp>
    </p:spTree>
    <p:extLst>
      <p:ext uri="{BB962C8B-B14F-4D97-AF65-F5344CB8AC3E}">
        <p14:creationId xmlns:p14="http://schemas.microsoft.com/office/powerpoint/2010/main" val="464960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611492" y="4877769"/>
            <a:ext cx="9132600" cy="2274005"/>
          </a:xfrm>
          <a:prstGeom prst="rect">
            <a:avLst/>
          </a:prstGeom>
        </p:spPr>
      </p:pic>
      <p:sp>
        <p:nvSpPr>
          <p:cNvPr id="14" name="TextBox 13"/>
          <p:cNvSpPr txBox="1"/>
          <p:nvPr/>
        </p:nvSpPr>
        <p:spPr>
          <a:xfrm>
            <a:off x="2223593" y="2515674"/>
            <a:ext cx="2815133" cy="1920526"/>
          </a:xfrm>
          <a:prstGeom prst="rect">
            <a:avLst/>
          </a:prstGeom>
          <a:noFill/>
        </p:spPr>
        <p:txBody>
          <a:bodyPr wrap="square" rtlCol="0">
            <a:spAutoFit/>
          </a:bodyPr>
          <a:lstStyle/>
          <a:p>
            <a:pPr>
              <a:lnSpc>
                <a:spcPct val="90000"/>
              </a:lnSpc>
            </a:pPr>
            <a:r>
              <a:rPr lang="en-GB" sz="3200" b="1" dirty="0">
                <a:solidFill>
                  <a:srgbClr val="00B051"/>
                </a:solidFill>
                <a:latin typeface="Lato Bold" panose="020F0502020204030203" pitchFamily="34" charset="0"/>
                <a:ea typeface="Lato Bold" panose="020F0502020204030203" pitchFamily="34" charset="0"/>
                <a:cs typeface="Lato Bold" panose="020F0502020204030203" pitchFamily="34" charset="0"/>
              </a:rPr>
              <a:t>Some of </a:t>
            </a:r>
            <a:br>
              <a:rPr lang="en-GB" sz="3200" b="1" dirty="0">
                <a:solidFill>
                  <a:srgbClr val="00B051"/>
                </a:solidFill>
                <a:latin typeface="Lato Bold" panose="020F0502020204030203" pitchFamily="34" charset="0"/>
                <a:ea typeface="Lato Bold" panose="020F0502020204030203" pitchFamily="34" charset="0"/>
                <a:cs typeface="Lato Bold" panose="020F0502020204030203" pitchFamily="34" charset="0"/>
              </a:rPr>
            </a:br>
            <a:r>
              <a:rPr lang="en-GB" sz="3200" b="1" dirty="0">
                <a:solidFill>
                  <a:srgbClr val="00B051"/>
                </a:solidFill>
                <a:latin typeface="Lato Bold" panose="020F0502020204030203" pitchFamily="34" charset="0"/>
                <a:ea typeface="Lato Bold" panose="020F0502020204030203" pitchFamily="34" charset="0"/>
                <a:cs typeface="Lato Bold" panose="020F0502020204030203" pitchFamily="34" charset="0"/>
              </a:rPr>
              <a:t>Our Better Known </a:t>
            </a:r>
            <a:r>
              <a:rPr lang="en-GB" sz="3200" b="1" dirty="0">
                <a:solidFill>
                  <a:srgbClr val="1A4072"/>
                </a:solidFill>
                <a:latin typeface="Lato Bold" panose="020F0502020204030203" pitchFamily="34" charset="0"/>
                <a:ea typeface="Lato Bold" panose="020F0502020204030203" pitchFamily="34" charset="0"/>
                <a:cs typeface="Lato Bold" panose="020F0502020204030203" pitchFamily="34" charset="0"/>
              </a:rPr>
              <a:t>Customers</a:t>
            </a:r>
            <a:endParaRPr lang="en-US" sz="3200" b="1" dirty="0">
              <a:solidFill>
                <a:srgbClr val="1A4072"/>
              </a:solidFill>
              <a:latin typeface="Lato Bold" panose="020F0502020204030203" pitchFamily="34" charset="0"/>
              <a:ea typeface="Lato Bold" panose="020F0502020204030203" pitchFamily="34" charset="0"/>
              <a:cs typeface="Lato Bold" panose="020F0502020204030203" pitchFamily="34" charset="0"/>
            </a:endParaRPr>
          </a:p>
        </p:txBody>
      </p:sp>
      <p:pic>
        <p:nvPicPr>
          <p:cNvPr id="33" name="Picture 2"/>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8944" b="-28944"/>
          <a:stretch/>
        </p:blipFill>
        <p:spPr bwMode="auto">
          <a:xfrm>
            <a:off x="5038725" y="509589"/>
            <a:ext cx="1493838"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7"/>
          <p:cNvPicPr>
            <a:picLocks noGrp="1" noChangeAspect="1" noChangeArrowheads="1"/>
          </p:cNvPicPr>
          <p:nvPr>
            <p:ph type="pic" sz="quarter" idx="12"/>
          </p:nvPr>
        </p:nvPicPr>
        <p:blipFill>
          <a:blip r:embed="rId4">
            <a:extLst>
              <a:ext uri="{28A0092B-C50C-407E-A947-70E740481C1C}">
                <a14:useLocalDpi xmlns:a14="http://schemas.microsoft.com/office/drawing/2010/main" val="0"/>
              </a:ext>
            </a:extLst>
          </a:blip>
          <a:srcRect t="1431" b="1431"/>
          <a:stretch>
            <a:fillRect/>
          </a:stretch>
        </p:blipFill>
        <p:spPr bwMode="auto">
          <a:xfrm>
            <a:off x="6796089" y="523876"/>
            <a:ext cx="1493837" cy="144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18"/>
          <p:cNvPicPr>
            <a:picLocks noGrp="1" noChangeAspect="1" noChangeArrowheads="1"/>
          </p:cNvPicPr>
          <p:nvPr>
            <p:ph type="pic" sz="quarter" idx="12"/>
          </p:nvPr>
        </p:nvPicPr>
        <p:blipFill rotWithShape="1">
          <a:blip r:embed="rId5">
            <a:extLst>
              <a:ext uri="{28A0092B-C50C-407E-A947-70E740481C1C}">
                <a14:useLocalDpi xmlns:a14="http://schemas.microsoft.com/office/drawing/2010/main" val="0"/>
              </a:ext>
            </a:extLst>
          </a:blip>
          <a:srcRect t="-34192" b="-34192"/>
          <a:stretch/>
        </p:blipFill>
        <p:spPr bwMode="auto">
          <a:xfrm>
            <a:off x="8553450" y="500064"/>
            <a:ext cx="1493838" cy="144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11" descr="http://images1.wikia.nocookie.net/__cb20121218204621/logopedia/images/thumb/b/ba/Mcdonalds_logo.png/185px-Mcdonalds_logo.png"/>
          <p:cNvPicPr>
            <a:picLocks noGrp="1" noChangeAspect="1" noChangeArrowheads="1"/>
          </p:cNvPicPr>
          <p:nvPr>
            <p:ph type="pic" sz="quarter" idx="12"/>
          </p:nvPr>
        </p:nvPicPr>
        <p:blipFill>
          <a:blip r:embed="rId6">
            <a:extLst>
              <a:ext uri="{28A0092B-C50C-407E-A947-70E740481C1C}">
                <a14:useLocalDpi xmlns:a14="http://schemas.microsoft.com/office/drawing/2010/main" val="0"/>
              </a:ext>
            </a:extLst>
          </a:blip>
          <a:srcRect t="1647" b="1647"/>
          <a:stretch>
            <a:fillRect/>
          </a:stretch>
        </p:blipFill>
        <p:spPr bwMode="auto">
          <a:xfrm>
            <a:off x="5038725" y="2147889"/>
            <a:ext cx="1493838"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
          <p:cNvPicPr>
            <a:picLocks noGrp="1" noChangeAspect="1"/>
          </p:cNvPicPr>
          <p:nvPr>
            <p:ph type="pic" sz="quarter" idx="12"/>
          </p:nvPr>
        </p:nvPicPr>
        <p:blipFill rotWithShape="1">
          <a:blip r:embed="rId7">
            <a:extLst>
              <a:ext uri="{28A0092B-C50C-407E-A947-70E740481C1C}">
                <a14:useLocalDpi xmlns:a14="http://schemas.microsoft.com/office/drawing/2010/main" val="0"/>
              </a:ext>
            </a:extLst>
          </a:blip>
          <a:srcRect l="-6721" t="-6419" r="-6721" b="-3286"/>
          <a:stretch/>
        </p:blipFill>
        <p:spPr bwMode="auto">
          <a:xfrm>
            <a:off x="6796089" y="2127251"/>
            <a:ext cx="1493837"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6"/>
          <p:cNvPicPr>
            <a:picLocks noGrp="1" noChangeAspect="1" noChangeArrowheads="1"/>
          </p:cNvPicPr>
          <p:nvPr>
            <p:ph type="pic" sz="quarter" idx="12"/>
          </p:nvPr>
        </p:nvPicPr>
        <p:blipFill>
          <a:blip r:embed="rId8">
            <a:extLst>
              <a:ext uri="{28A0092B-C50C-407E-A947-70E740481C1C}">
                <a14:useLocalDpi xmlns:a14="http://schemas.microsoft.com/office/drawing/2010/main" val="0"/>
              </a:ext>
            </a:extLst>
          </a:blip>
          <a:srcRect t="1647" b="1647"/>
          <a:stretch>
            <a:fillRect/>
          </a:stretch>
        </p:blipFill>
        <p:spPr bwMode="auto">
          <a:xfrm>
            <a:off x="8553450" y="2127251"/>
            <a:ext cx="1493838" cy="144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3"/>
          <p:cNvPicPr>
            <a:picLocks noGrp="1" noChangeAspect="1" noChangeArrowheads="1"/>
          </p:cNvPicPr>
          <p:nvPr>
            <p:ph type="pic" sz="quarter" idx="12"/>
          </p:nvPr>
        </p:nvPicPr>
        <p:blipFill rotWithShape="1">
          <a:blip r:embed="rId9">
            <a:extLst>
              <a:ext uri="{28A0092B-C50C-407E-A947-70E740481C1C}">
                <a14:useLocalDpi xmlns:a14="http://schemas.microsoft.com/office/drawing/2010/main" val="0"/>
              </a:ext>
            </a:extLst>
          </a:blip>
          <a:srcRect t="-31010" b="-31010"/>
          <a:stretch/>
        </p:blipFill>
        <p:spPr bwMode="auto">
          <a:xfrm>
            <a:off x="5038725" y="3787776"/>
            <a:ext cx="1493838" cy="144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15"/>
          <p:cNvPicPr>
            <a:picLocks noGrp="1" noChangeAspect="1" noChangeArrowheads="1"/>
          </p:cNvPicPr>
          <p:nvPr>
            <p:ph type="pic" sz="quarter" idx="12"/>
          </p:nvPr>
        </p:nvPicPr>
        <p:blipFill rotWithShape="1">
          <a:blip r:embed="rId10">
            <a:extLst>
              <a:ext uri="{28A0092B-C50C-407E-A947-70E740481C1C}">
                <a14:useLocalDpi xmlns:a14="http://schemas.microsoft.com/office/drawing/2010/main" val="0"/>
              </a:ext>
            </a:extLst>
          </a:blip>
          <a:srcRect t="-34192" b="-34192"/>
          <a:stretch/>
        </p:blipFill>
        <p:spPr bwMode="auto">
          <a:xfrm>
            <a:off x="6796089" y="3787776"/>
            <a:ext cx="1493837" cy="144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7" descr="http://images2.wikia.nocookie.net/__cb20100620173551/logopedia/images/thumb/9/99/Pizza_Hut.svg/200px-Pizza_Hut.svg.png"/>
          <p:cNvPicPr>
            <a:picLocks noGrp="1" noChangeAspect="1" noChangeArrowheads="1"/>
          </p:cNvPicPr>
          <p:nvPr>
            <p:ph type="pic" sz="quarter" idx="12"/>
          </p:nvPr>
        </p:nvPicPr>
        <p:blipFill rotWithShape="1">
          <a:blip r:embed="rId11">
            <a:extLst>
              <a:ext uri="{28A0092B-C50C-407E-A947-70E740481C1C}">
                <a14:useLocalDpi xmlns:a14="http://schemas.microsoft.com/office/drawing/2010/main" val="0"/>
              </a:ext>
            </a:extLst>
          </a:blip>
          <a:srcRect l="-5923" t="-3076" r="-6589" b="-3076"/>
          <a:stretch/>
        </p:blipFill>
        <p:spPr bwMode="auto">
          <a:xfrm>
            <a:off x="8553450" y="3787776"/>
            <a:ext cx="1493838"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06627" y="5534683"/>
            <a:ext cx="1358035" cy="27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981592" y="5187778"/>
            <a:ext cx="1056030" cy="105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7953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a:spLocks/>
          </p:cNvSpPr>
          <p:nvPr/>
        </p:nvSpPr>
        <p:spPr bwMode="auto">
          <a:xfrm>
            <a:off x="2179540" y="1089021"/>
            <a:ext cx="3290004" cy="49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68580" tIns="102870" rIns="68580" bIns="34290" anchor="ctr" anchorCtr="0">
            <a:spAutoFit/>
          </a:bodyPr>
          <a:lstStyle/>
          <a:p>
            <a:pPr algn="ctr" defTabSz="1714500">
              <a:lnSpc>
                <a:spcPts val="2775"/>
              </a:lnSpc>
            </a:pPr>
            <a:r>
              <a:rPr lang="en-US" sz="3000" b="1" dirty="0">
                <a:solidFill>
                  <a:srgbClr val="00B051"/>
                </a:solidFill>
                <a:latin typeface="Lato Bold" panose="020F0502020204030203" pitchFamily="34" charset="0"/>
                <a:ea typeface="Lato Bold" panose="020F0502020204030203" pitchFamily="34" charset="0"/>
                <a:cs typeface="Lato Bold" panose="020F0502020204030203" pitchFamily="34" charset="0"/>
                <a:sym typeface="Bebas Neue" charset="0"/>
              </a:rPr>
              <a:t>The DEFRA Guide</a:t>
            </a:r>
          </a:p>
        </p:txBody>
      </p:sp>
      <p:sp>
        <p:nvSpPr>
          <p:cNvPr id="26" name="Subtitle 2"/>
          <p:cNvSpPr txBox="1">
            <a:spLocks/>
          </p:cNvSpPr>
          <p:nvPr/>
        </p:nvSpPr>
        <p:spPr>
          <a:xfrm>
            <a:off x="2099582" y="2478927"/>
            <a:ext cx="3482068" cy="4110575"/>
          </a:xfrm>
          <a:prstGeom prst="rect">
            <a:avLst/>
          </a:prstGeom>
        </p:spPr>
        <p:txBody>
          <a:bodyPr vert="horz" wrap="square" lIns="81559" tIns="40780" rIns="81559" bIns="407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50000"/>
              </a:lnSpc>
            </a:pPr>
            <a:r>
              <a:rPr lang="en-GB" sz="1200" dirty="0">
                <a:solidFill>
                  <a:srgbClr val="1A4072"/>
                </a:solidFill>
                <a:latin typeface="Lato Regular" panose="020F0502020204030203" pitchFamily="34" charset="0"/>
                <a:ea typeface="Lato Regular" panose="020F0502020204030203" pitchFamily="34" charset="0"/>
                <a:cs typeface="Lato Regular" panose="020F0502020204030203" pitchFamily="34" charset="0"/>
              </a:rPr>
              <a:t>Guidance on the Control of Odour and Noise from Commercial Kitchen Exhaust Systems published January 2005</a:t>
            </a:r>
          </a:p>
          <a:p>
            <a:pPr>
              <a:lnSpc>
                <a:spcPct val="150000"/>
              </a:lnSpc>
            </a:pPr>
            <a:endParaRPr lang="en-GB" sz="1200" dirty="0">
              <a:solidFill>
                <a:srgbClr val="1A4072"/>
              </a:solidFill>
              <a:latin typeface="Lato Regular" panose="020F0502020204030203" pitchFamily="34" charset="0"/>
              <a:ea typeface="Lato Regular" panose="020F0502020204030203" pitchFamily="34" charset="0"/>
              <a:cs typeface="Lato Regular" panose="020F0502020204030203" pitchFamily="34" charset="0"/>
            </a:endParaRPr>
          </a:p>
          <a:p>
            <a:pPr>
              <a:lnSpc>
                <a:spcPct val="150000"/>
              </a:lnSpc>
            </a:pPr>
            <a:r>
              <a:rPr lang="en-GB" sz="1200" dirty="0">
                <a:solidFill>
                  <a:srgbClr val="1A4072"/>
                </a:solidFill>
                <a:latin typeface="Lato Regular" panose="020F0502020204030203" pitchFamily="34" charset="0"/>
                <a:ea typeface="Lato Regular" panose="020F0502020204030203" pitchFamily="34" charset="0"/>
                <a:cs typeface="Lato Regular" panose="020F0502020204030203" pitchFamily="34" charset="0"/>
              </a:rPr>
              <a:t>Applies to both new and existing premises for particulate filtration and odour control</a:t>
            </a:r>
          </a:p>
          <a:p>
            <a:pPr>
              <a:lnSpc>
                <a:spcPct val="150000"/>
              </a:lnSpc>
            </a:pPr>
            <a:endParaRPr lang="en-GB" sz="1200" dirty="0">
              <a:solidFill>
                <a:schemeClr val="tx1">
                  <a:lumMod val="65000"/>
                  <a:lumOff val="35000"/>
                </a:schemeClr>
              </a:solidFill>
              <a:latin typeface="Lato Regular" panose="020F0502020204030203" pitchFamily="34" charset="0"/>
              <a:ea typeface="Lato Regular" panose="020F0502020204030203" pitchFamily="34" charset="0"/>
              <a:cs typeface="Lato Regular" panose="020F0502020204030203" pitchFamily="34" charset="0"/>
            </a:endParaRPr>
          </a:p>
          <a:p>
            <a:pPr>
              <a:lnSpc>
                <a:spcPct val="150000"/>
              </a:lnSpc>
            </a:pPr>
            <a:endParaRPr lang="en-GB" sz="1200" dirty="0">
              <a:solidFill>
                <a:schemeClr val="tx1">
                  <a:lumMod val="65000"/>
                  <a:lumOff val="35000"/>
                </a:schemeClr>
              </a:solidFill>
              <a:latin typeface="Lato Regular" panose="020F0502020204030203" pitchFamily="34" charset="0"/>
              <a:ea typeface="Lato Regular" panose="020F0502020204030203" pitchFamily="34" charset="0"/>
              <a:cs typeface="Lato Regular" panose="020F0502020204030203" pitchFamily="34" charset="0"/>
            </a:endParaRPr>
          </a:p>
          <a:p>
            <a:pPr>
              <a:lnSpc>
                <a:spcPct val="150000"/>
              </a:lnSpc>
            </a:pPr>
            <a:r>
              <a:rPr lang="en-GB" sz="1200" b="1" i="1" dirty="0">
                <a:solidFill>
                  <a:srgbClr val="00B051"/>
                </a:solidFill>
                <a:latin typeface="Lato Regular" panose="020F0502020204030203" pitchFamily="34" charset="0"/>
                <a:ea typeface="Lato Regular" panose="020F0502020204030203" pitchFamily="34" charset="0"/>
                <a:cs typeface="Lato Regular" panose="020F0502020204030203" pitchFamily="34" charset="0"/>
              </a:rPr>
              <a:t>Purified Air’s Managing Director, David Collins, was consulted during the compilation of </a:t>
            </a:r>
            <a:br>
              <a:rPr lang="en-GB" sz="1200" b="1" i="1" dirty="0">
                <a:solidFill>
                  <a:srgbClr val="00B051"/>
                </a:solidFill>
                <a:latin typeface="Lato Regular" panose="020F0502020204030203" pitchFamily="34" charset="0"/>
                <a:ea typeface="Lato Regular" panose="020F0502020204030203" pitchFamily="34" charset="0"/>
                <a:cs typeface="Lato Regular" panose="020F0502020204030203" pitchFamily="34" charset="0"/>
              </a:rPr>
            </a:br>
            <a:r>
              <a:rPr lang="en-GB" sz="1200" b="1" i="1" dirty="0">
                <a:solidFill>
                  <a:srgbClr val="00B051"/>
                </a:solidFill>
                <a:latin typeface="Lato Regular" panose="020F0502020204030203" pitchFamily="34" charset="0"/>
                <a:ea typeface="Lato Regular" panose="020F0502020204030203" pitchFamily="34" charset="0"/>
                <a:cs typeface="Lato Regular" panose="020F0502020204030203" pitchFamily="34" charset="0"/>
              </a:rPr>
              <a:t>this report and is referenced in chapter 6 “Acknowledgement” for his technical assistance.</a:t>
            </a:r>
            <a:endParaRPr lang="en-US" sz="1200" b="1" i="1" dirty="0">
              <a:solidFill>
                <a:srgbClr val="00B051"/>
              </a:solidFill>
              <a:latin typeface="Lato Regular" panose="020F0502020204030203" pitchFamily="34" charset="0"/>
              <a:ea typeface="Lato Regular" panose="020F0502020204030203" pitchFamily="34" charset="0"/>
              <a:cs typeface="Lato Regular" panose="020F0502020204030203" pitchFamily="34" charset="0"/>
            </a:endParaRPr>
          </a:p>
        </p:txBody>
      </p:sp>
      <p:cxnSp>
        <p:nvCxnSpPr>
          <p:cNvPr id="5" name="Straight Connector 4"/>
          <p:cNvCxnSpPr/>
          <p:nvPr/>
        </p:nvCxnSpPr>
        <p:spPr>
          <a:xfrm>
            <a:off x="3489386" y="1902279"/>
            <a:ext cx="697613" cy="0"/>
          </a:xfrm>
          <a:prstGeom prst="line">
            <a:avLst/>
          </a:prstGeom>
          <a:ln>
            <a:solidFill>
              <a:srgbClr val="00B051"/>
            </a:solidFill>
          </a:ln>
        </p:spPr>
        <p:style>
          <a:lnRef idx="1">
            <a:schemeClr val="accent1"/>
          </a:lnRef>
          <a:fillRef idx="0">
            <a:schemeClr val="accent1"/>
          </a:fillRef>
          <a:effectRef idx="0">
            <a:schemeClr val="accent1"/>
          </a:effectRef>
          <a:fontRef idx="minor">
            <a:schemeClr val="tx1"/>
          </a:fontRef>
        </p:style>
      </p:cxnSp>
      <p:pic>
        <p:nvPicPr>
          <p:cNvPr id="6" name="Picture Placeholder 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8060" r="28060"/>
          <a:stretch>
            <a:fillRect/>
          </a:stretch>
        </p:blipFill>
        <p:spPr/>
      </p:pic>
    </p:spTree>
    <p:extLst>
      <p:ext uri="{BB962C8B-B14F-4D97-AF65-F5344CB8AC3E}">
        <p14:creationId xmlns:p14="http://schemas.microsoft.com/office/powerpoint/2010/main" val="774221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normAutofit/>
          </a:bodyPr>
          <a:lstStyle/>
          <a:p>
            <a:r>
              <a:rPr lang="en-GB" dirty="0">
                <a:latin typeface="+mn-lt"/>
                <a:cs typeface="Calibri" panose="020F0502020204030204" pitchFamily="34" charset="0"/>
              </a:rPr>
              <a:t>Innovation in Pharmaceutical Development</a:t>
            </a:r>
            <a:endParaRPr lang="fr-FR" dirty="0">
              <a:latin typeface="+mn-lt"/>
            </a:endParaRPr>
          </a:p>
        </p:txBody>
      </p:sp>
      <p:sp>
        <p:nvSpPr>
          <p:cNvPr id="3" name="Espace réservé du texte 2"/>
          <p:cNvSpPr>
            <a:spLocks noGrp="1"/>
          </p:cNvSpPr>
          <p:nvPr>
            <p:ph type="body" sz="quarter" idx="14"/>
          </p:nvPr>
        </p:nvSpPr>
        <p:spPr>
          <a:xfrm>
            <a:off x="2018886" y="3779774"/>
            <a:ext cx="7123752" cy="524988"/>
          </a:xfrm>
        </p:spPr>
        <p:txBody>
          <a:bodyPr/>
          <a:lstStyle/>
          <a:p>
            <a:r>
              <a:rPr lang="en-GB" dirty="0">
                <a:latin typeface="Calibri" panose="020F0502020204030204" pitchFamily="34" charset="0"/>
                <a:cs typeface="Calibri" panose="020F0502020204030204" pitchFamily="34" charset="0"/>
              </a:rPr>
              <a:t>Making ideas into products</a:t>
            </a:r>
          </a:p>
        </p:txBody>
      </p:sp>
    </p:spTree>
    <p:extLst>
      <p:ext uri="{BB962C8B-B14F-4D97-AF65-F5344CB8AC3E}">
        <p14:creationId xmlns:p14="http://schemas.microsoft.com/office/powerpoint/2010/main" val="88720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1581" y="3591121"/>
            <a:ext cx="2774359" cy="1234878"/>
          </a:xfrm>
          <a:prstGeom prst="rect">
            <a:avLst/>
          </a:prstGeom>
        </p:spPr>
      </p:pic>
      <p:sp>
        <p:nvSpPr>
          <p:cNvPr id="9" name="TextBox 1"/>
          <p:cNvSpPr txBox="1">
            <a:spLocks noChangeArrowheads="1"/>
          </p:cNvSpPr>
          <p:nvPr/>
        </p:nvSpPr>
        <p:spPr bwMode="auto">
          <a:xfrm>
            <a:off x="2229994" y="1488922"/>
            <a:ext cx="7848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85000"/>
              </a:spcBef>
              <a:defRPr sz="1700">
                <a:solidFill>
                  <a:schemeClr val="tx1"/>
                </a:solidFill>
                <a:latin typeface="Arial" charset="0"/>
                <a:ea typeface="ＭＳ Ｐゴシック" pitchFamily="34" charset="-128"/>
              </a:defRPr>
            </a:lvl1pPr>
            <a:lvl2pPr marL="1028700" indent="-285750" eaLnBrk="0" hangingPunct="0">
              <a:spcBef>
                <a:spcPct val="25000"/>
              </a:spcBef>
              <a:buSzPct val="75000"/>
              <a:buFont typeface="Wingdings" pitchFamily="2" charset="2"/>
              <a:buChar char="l"/>
              <a:defRPr sz="1700">
                <a:solidFill>
                  <a:schemeClr val="tx1"/>
                </a:solidFill>
                <a:latin typeface="Arial" charset="0"/>
                <a:ea typeface="ＭＳ Ｐゴシック" pitchFamily="34" charset="-128"/>
              </a:defRPr>
            </a:lvl2pPr>
            <a:lvl3pPr marL="1143000" indent="-228600" eaLnBrk="0" hangingPunct="0">
              <a:spcBef>
                <a:spcPct val="25000"/>
              </a:spcBef>
              <a:buFont typeface="Arial" charset="0"/>
              <a:buChar char="–"/>
              <a:defRPr sz="1700">
                <a:solidFill>
                  <a:schemeClr val="tx1"/>
                </a:solidFill>
                <a:latin typeface="Arial" charset="0"/>
                <a:ea typeface="ＭＳ Ｐゴシック" pitchFamily="34" charset="-128"/>
              </a:defRPr>
            </a:lvl3pPr>
            <a:lvl4pPr marL="1600200" indent="-228600" eaLnBrk="0" hangingPunct="0">
              <a:spcBef>
                <a:spcPct val="25000"/>
              </a:spcBef>
              <a:buSzPct val="75000"/>
              <a:buFont typeface="Wingdings" pitchFamily="2" charset="2"/>
              <a:buChar char="l"/>
              <a:defRPr sz="1700">
                <a:solidFill>
                  <a:schemeClr val="tx1"/>
                </a:solidFill>
                <a:latin typeface="Arial" charset="0"/>
                <a:ea typeface="ＭＳ Ｐゴシック" pitchFamily="34" charset="-128"/>
              </a:defRPr>
            </a:lvl4pPr>
            <a:lvl5pPr marL="2057400" indent="-228600" eaLnBrk="0" hangingPunct="0">
              <a:spcBef>
                <a:spcPct val="25000"/>
              </a:spcBef>
              <a:buFont typeface="Arial" charset="0"/>
              <a:buChar char="–"/>
              <a:defRPr sz="1700">
                <a:solidFill>
                  <a:schemeClr val="tx1"/>
                </a:solidFill>
                <a:latin typeface="Arial" charset="0"/>
                <a:ea typeface="ＭＳ Ｐゴシック" pitchFamily="34" charset="-128"/>
              </a:defRPr>
            </a:lvl5pPr>
            <a:lvl6pPr marL="2514600" indent="-228600" eaLnBrk="0" fontAlgn="base" hangingPunct="0">
              <a:spcBef>
                <a:spcPct val="25000"/>
              </a:spcBef>
              <a:spcAft>
                <a:spcPct val="0"/>
              </a:spcAft>
              <a:buFont typeface="Arial" charset="0"/>
              <a:buChar char="–"/>
              <a:defRPr sz="1700">
                <a:solidFill>
                  <a:schemeClr val="tx1"/>
                </a:solidFill>
                <a:latin typeface="Arial" charset="0"/>
                <a:ea typeface="ＭＳ Ｐゴシック" pitchFamily="34" charset="-128"/>
              </a:defRPr>
            </a:lvl6pPr>
            <a:lvl7pPr marL="2971800" indent="-228600" eaLnBrk="0" fontAlgn="base" hangingPunct="0">
              <a:spcBef>
                <a:spcPct val="25000"/>
              </a:spcBef>
              <a:spcAft>
                <a:spcPct val="0"/>
              </a:spcAft>
              <a:buFont typeface="Arial" charset="0"/>
              <a:buChar char="–"/>
              <a:defRPr sz="1700">
                <a:solidFill>
                  <a:schemeClr val="tx1"/>
                </a:solidFill>
                <a:latin typeface="Arial" charset="0"/>
                <a:ea typeface="ＭＳ Ｐゴシック" pitchFamily="34" charset="-128"/>
              </a:defRPr>
            </a:lvl7pPr>
            <a:lvl8pPr marL="3429000" indent="-228600" eaLnBrk="0" fontAlgn="base" hangingPunct="0">
              <a:spcBef>
                <a:spcPct val="25000"/>
              </a:spcBef>
              <a:spcAft>
                <a:spcPct val="0"/>
              </a:spcAft>
              <a:buFont typeface="Arial" charset="0"/>
              <a:buChar char="–"/>
              <a:defRPr sz="1700">
                <a:solidFill>
                  <a:schemeClr val="tx1"/>
                </a:solidFill>
                <a:latin typeface="Arial" charset="0"/>
                <a:ea typeface="ＭＳ Ｐゴシック" pitchFamily="34" charset="-128"/>
              </a:defRPr>
            </a:lvl8pPr>
            <a:lvl9pPr marL="3886200" indent="-228600" eaLnBrk="0" fontAlgn="base" hangingPunct="0">
              <a:spcBef>
                <a:spcPct val="25000"/>
              </a:spcBef>
              <a:spcAft>
                <a:spcPct val="0"/>
              </a:spcAft>
              <a:buFont typeface="Arial" charset="0"/>
              <a:buChar char="–"/>
              <a:defRPr sz="1700">
                <a:solidFill>
                  <a:schemeClr val="tx1"/>
                </a:solidFill>
                <a:latin typeface="Arial" charset="0"/>
                <a:ea typeface="ＭＳ Ｐゴシック" pitchFamily="34" charset="-128"/>
              </a:defRPr>
            </a:lvl9pPr>
          </a:lstStyle>
          <a:p>
            <a:pPr eaLnBrk="1" hangingPunct="1">
              <a:lnSpc>
                <a:spcPct val="150000"/>
              </a:lnSpc>
              <a:spcBef>
                <a:spcPct val="0"/>
              </a:spcBef>
            </a:pPr>
            <a:r>
              <a:rPr lang="en-US" altLang="en-US" sz="2400" dirty="0">
                <a:solidFill>
                  <a:schemeClr val="tx2">
                    <a:lumMod val="20000"/>
                    <a:lumOff val="80000"/>
                  </a:schemeClr>
                </a:solidFill>
              </a:rPr>
              <a:t>Introduction</a:t>
            </a:r>
          </a:p>
          <a:p>
            <a:pPr eaLnBrk="1" hangingPunct="1">
              <a:lnSpc>
                <a:spcPct val="150000"/>
              </a:lnSpc>
              <a:spcBef>
                <a:spcPct val="0"/>
              </a:spcBef>
            </a:pPr>
            <a:r>
              <a:rPr lang="en-US" altLang="en-US" sz="2400" dirty="0">
                <a:solidFill>
                  <a:schemeClr val="tx2">
                    <a:lumMod val="20000"/>
                    <a:lumOff val="80000"/>
                  </a:schemeClr>
                </a:solidFill>
              </a:rPr>
              <a:t>Drug Delivery Space</a:t>
            </a:r>
          </a:p>
          <a:p>
            <a:pPr eaLnBrk="1" hangingPunct="1">
              <a:lnSpc>
                <a:spcPct val="150000"/>
              </a:lnSpc>
              <a:spcBef>
                <a:spcPct val="0"/>
              </a:spcBef>
            </a:pPr>
            <a:r>
              <a:rPr lang="en-US" altLang="en-US" sz="2400" dirty="0">
                <a:solidFill>
                  <a:schemeClr val="accent1">
                    <a:lumMod val="20000"/>
                    <a:lumOff val="80000"/>
                  </a:schemeClr>
                </a:solidFill>
              </a:rPr>
              <a:t>Past , present and future</a:t>
            </a:r>
          </a:p>
          <a:p>
            <a:pPr eaLnBrk="1" hangingPunct="1">
              <a:lnSpc>
                <a:spcPct val="150000"/>
              </a:lnSpc>
              <a:spcBef>
                <a:spcPct val="0"/>
              </a:spcBef>
            </a:pPr>
            <a:r>
              <a:rPr lang="en-US" altLang="en-US" sz="2400" dirty="0">
                <a:solidFill>
                  <a:schemeClr val="tx1">
                    <a:lumMod val="75000"/>
                  </a:schemeClr>
                </a:solidFill>
              </a:rPr>
              <a:t>Business Aspects of India market</a:t>
            </a:r>
          </a:p>
          <a:p>
            <a:pPr eaLnBrk="1" hangingPunct="1">
              <a:lnSpc>
                <a:spcPct val="150000"/>
              </a:lnSpc>
              <a:spcBef>
                <a:spcPct val="0"/>
              </a:spcBef>
            </a:pPr>
            <a:r>
              <a:rPr lang="en-US" altLang="en-US" sz="2400" dirty="0">
                <a:solidFill>
                  <a:schemeClr val="tx2">
                    <a:lumMod val="20000"/>
                    <a:lumOff val="80000"/>
                  </a:schemeClr>
                </a:solidFill>
              </a:rPr>
              <a:t>Ferring - future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9994" y="4826002"/>
            <a:ext cx="2729258" cy="1517453"/>
          </a:xfrm>
          <a:prstGeom prst="rect">
            <a:avLst/>
          </a:prstGeom>
        </p:spPr>
      </p:pic>
    </p:spTree>
    <p:extLst>
      <p:ext uri="{BB962C8B-B14F-4D97-AF65-F5344CB8AC3E}">
        <p14:creationId xmlns:p14="http://schemas.microsoft.com/office/powerpoint/2010/main" val="2818739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79"/>
          <p:cNvGrpSpPr>
            <a:grpSpLocks/>
          </p:cNvGrpSpPr>
          <p:nvPr/>
        </p:nvGrpSpPr>
        <p:grpSpPr bwMode="auto">
          <a:xfrm>
            <a:off x="2022147" y="687112"/>
            <a:ext cx="9142850" cy="6083045"/>
            <a:chOff x="205" y="254"/>
            <a:chExt cx="6064" cy="4037"/>
          </a:xfrm>
        </p:grpSpPr>
        <p:sp>
          <p:nvSpPr>
            <p:cNvPr id="35" name="Text Box 67"/>
            <p:cNvSpPr txBox="1">
              <a:spLocks noChangeArrowheads="1"/>
            </p:cNvSpPr>
            <p:nvPr/>
          </p:nvSpPr>
          <p:spPr bwMode="auto">
            <a:xfrm>
              <a:off x="4007" y="1865"/>
              <a:ext cx="2262" cy="190"/>
            </a:xfrm>
            <a:prstGeom prst="rect">
              <a:avLst/>
            </a:prstGeom>
            <a:solidFill>
              <a:srgbClr val="FFFF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defRPr/>
              </a:pPr>
              <a:r>
                <a:rPr lang="en-GB" sz="1125" b="1" dirty="0">
                  <a:latin typeface="+mn-lt"/>
                  <a:ea typeface="ＭＳ Ｐゴシック" pitchFamily="34" charset="-128"/>
                </a:rPr>
                <a:t>     </a:t>
              </a:r>
              <a:r>
                <a:rPr lang="en-GB" sz="1265" b="1" dirty="0">
                  <a:latin typeface="+mn-lt"/>
                  <a:ea typeface="ＭＳ Ｐゴシック" pitchFamily="34" charset="-128"/>
                </a:rPr>
                <a:t>CMC Support to F-Japan,  F-China</a:t>
              </a:r>
            </a:p>
          </p:txBody>
        </p:sp>
        <p:sp>
          <p:nvSpPr>
            <p:cNvPr id="36" name="Rectangle 74"/>
            <p:cNvSpPr>
              <a:spLocks noChangeArrowheads="1"/>
            </p:cNvSpPr>
            <p:nvPr/>
          </p:nvSpPr>
          <p:spPr bwMode="auto">
            <a:xfrm>
              <a:off x="732" y="546"/>
              <a:ext cx="1620" cy="1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da-DK" altLang="en-US" sz="984" b="1"/>
            </a:p>
          </p:txBody>
        </p:sp>
        <p:grpSp>
          <p:nvGrpSpPr>
            <p:cNvPr id="37" name="Group 2"/>
            <p:cNvGrpSpPr>
              <a:grpSpLocks/>
            </p:cNvGrpSpPr>
            <p:nvPr/>
          </p:nvGrpSpPr>
          <p:grpSpPr bwMode="auto">
            <a:xfrm>
              <a:off x="1129" y="1332"/>
              <a:ext cx="3061" cy="1678"/>
              <a:chOff x="2845" y="1825"/>
              <a:chExt cx="2743" cy="1161"/>
            </a:xfrm>
          </p:grpSpPr>
          <p:sp>
            <p:nvSpPr>
              <p:cNvPr id="68" name="Freeform 3"/>
              <p:cNvSpPr>
                <a:spLocks/>
              </p:cNvSpPr>
              <p:nvPr/>
            </p:nvSpPr>
            <p:spPr bwMode="auto">
              <a:xfrm>
                <a:off x="5501" y="2803"/>
                <a:ext cx="46" cy="49"/>
              </a:xfrm>
              <a:custGeom>
                <a:avLst/>
                <a:gdLst>
                  <a:gd name="T0" fmla="*/ 2 w 46"/>
                  <a:gd name="T1" fmla="*/ 0 h 98"/>
                  <a:gd name="T2" fmla="*/ 8 w 46"/>
                  <a:gd name="T3" fmla="*/ 1 h 98"/>
                  <a:gd name="T4" fmla="*/ 15 w 46"/>
                  <a:gd name="T5" fmla="*/ 1 h 98"/>
                  <a:gd name="T6" fmla="*/ 20 w 46"/>
                  <a:gd name="T7" fmla="*/ 1 h 98"/>
                  <a:gd name="T8" fmla="*/ 25 w 46"/>
                  <a:gd name="T9" fmla="*/ 1 h 98"/>
                  <a:gd name="T10" fmla="*/ 30 w 46"/>
                  <a:gd name="T11" fmla="*/ 1 h 98"/>
                  <a:gd name="T12" fmla="*/ 37 w 46"/>
                  <a:gd name="T13" fmla="*/ 1 h 98"/>
                  <a:gd name="T14" fmla="*/ 43 w 46"/>
                  <a:gd name="T15" fmla="*/ 1 h 98"/>
                  <a:gd name="T16" fmla="*/ 46 w 46"/>
                  <a:gd name="T17" fmla="*/ 1 h 98"/>
                  <a:gd name="T18" fmla="*/ 46 w 46"/>
                  <a:gd name="T19" fmla="*/ 1 h 98"/>
                  <a:gd name="T20" fmla="*/ 44 w 46"/>
                  <a:gd name="T21" fmla="*/ 1 h 98"/>
                  <a:gd name="T22" fmla="*/ 40 w 46"/>
                  <a:gd name="T23" fmla="*/ 1 h 98"/>
                  <a:gd name="T24" fmla="*/ 35 w 46"/>
                  <a:gd name="T25" fmla="*/ 1 h 98"/>
                  <a:gd name="T26" fmla="*/ 31 w 46"/>
                  <a:gd name="T27" fmla="*/ 1 h 98"/>
                  <a:gd name="T28" fmla="*/ 27 w 46"/>
                  <a:gd name="T29" fmla="*/ 1 h 98"/>
                  <a:gd name="T30" fmla="*/ 21 w 46"/>
                  <a:gd name="T31" fmla="*/ 1 h 98"/>
                  <a:gd name="T32" fmla="*/ 17 w 46"/>
                  <a:gd name="T33" fmla="*/ 1 h 98"/>
                  <a:gd name="T34" fmla="*/ 14 w 46"/>
                  <a:gd name="T35" fmla="*/ 1 h 98"/>
                  <a:gd name="T36" fmla="*/ 12 w 46"/>
                  <a:gd name="T37" fmla="*/ 1 h 98"/>
                  <a:gd name="T38" fmla="*/ 11 w 46"/>
                  <a:gd name="T39" fmla="*/ 1 h 98"/>
                  <a:gd name="T40" fmla="*/ 11 w 46"/>
                  <a:gd name="T41" fmla="*/ 1 h 98"/>
                  <a:gd name="T42" fmla="*/ 9 w 46"/>
                  <a:gd name="T43" fmla="*/ 1 h 98"/>
                  <a:gd name="T44" fmla="*/ 6 w 46"/>
                  <a:gd name="T45" fmla="*/ 1 h 98"/>
                  <a:gd name="T46" fmla="*/ 2 w 46"/>
                  <a:gd name="T47" fmla="*/ 1 h 98"/>
                  <a:gd name="T48" fmla="*/ 0 w 46"/>
                  <a:gd name="T49" fmla="*/ 1 h 98"/>
                  <a:gd name="T50" fmla="*/ 2 w 46"/>
                  <a:gd name="T51" fmla="*/ 0 h 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6" h="98">
                    <a:moveTo>
                      <a:pt x="2" y="0"/>
                    </a:moveTo>
                    <a:lnTo>
                      <a:pt x="8" y="7"/>
                    </a:lnTo>
                    <a:lnTo>
                      <a:pt x="15" y="22"/>
                    </a:lnTo>
                    <a:lnTo>
                      <a:pt x="20" y="36"/>
                    </a:lnTo>
                    <a:lnTo>
                      <a:pt x="25" y="43"/>
                    </a:lnTo>
                    <a:lnTo>
                      <a:pt x="30" y="43"/>
                    </a:lnTo>
                    <a:lnTo>
                      <a:pt x="37" y="43"/>
                    </a:lnTo>
                    <a:lnTo>
                      <a:pt x="43" y="45"/>
                    </a:lnTo>
                    <a:lnTo>
                      <a:pt x="46" y="51"/>
                    </a:lnTo>
                    <a:lnTo>
                      <a:pt x="46" y="60"/>
                    </a:lnTo>
                    <a:lnTo>
                      <a:pt x="44" y="69"/>
                    </a:lnTo>
                    <a:lnTo>
                      <a:pt x="40" y="80"/>
                    </a:lnTo>
                    <a:lnTo>
                      <a:pt x="35" y="89"/>
                    </a:lnTo>
                    <a:lnTo>
                      <a:pt x="31" y="94"/>
                    </a:lnTo>
                    <a:lnTo>
                      <a:pt x="27" y="98"/>
                    </a:lnTo>
                    <a:lnTo>
                      <a:pt x="21" y="96"/>
                    </a:lnTo>
                    <a:lnTo>
                      <a:pt x="17" y="89"/>
                    </a:lnTo>
                    <a:lnTo>
                      <a:pt x="14" y="78"/>
                    </a:lnTo>
                    <a:lnTo>
                      <a:pt x="12" y="67"/>
                    </a:lnTo>
                    <a:lnTo>
                      <a:pt x="11" y="56"/>
                    </a:lnTo>
                    <a:lnTo>
                      <a:pt x="11" y="49"/>
                    </a:lnTo>
                    <a:lnTo>
                      <a:pt x="9" y="40"/>
                    </a:lnTo>
                    <a:lnTo>
                      <a:pt x="6" y="29"/>
                    </a:lnTo>
                    <a:lnTo>
                      <a:pt x="2" y="22"/>
                    </a:lnTo>
                    <a:lnTo>
                      <a:pt x="0" y="18"/>
                    </a:lnTo>
                    <a:lnTo>
                      <a:pt x="2" y="0"/>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265" dirty="0"/>
              </a:p>
            </p:txBody>
          </p:sp>
          <p:grpSp>
            <p:nvGrpSpPr>
              <p:cNvPr id="69" name="Group 4"/>
              <p:cNvGrpSpPr>
                <a:grpSpLocks/>
              </p:cNvGrpSpPr>
              <p:nvPr/>
            </p:nvGrpSpPr>
            <p:grpSpPr bwMode="auto">
              <a:xfrm>
                <a:off x="2845" y="1825"/>
                <a:ext cx="2743" cy="1161"/>
                <a:chOff x="2845" y="1825"/>
                <a:chExt cx="2743" cy="1161"/>
              </a:xfrm>
            </p:grpSpPr>
            <p:sp>
              <p:nvSpPr>
                <p:cNvPr id="70" name="Freeform 5"/>
                <p:cNvSpPr>
                  <a:spLocks/>
                </p:cNvSpPr>
                <p:nvPr/>
              </p:nvSpPr>
              <p:spPr bwMode="auto">
                <a:xfrm>
                  <a:off x="3502" y="2508"/>
                  <a:ext cx="338" cy="478"/>
                </a:xfrm>
                <a:custGeom>
                  <a:avLst/>
                  <a:gdLst>
                    <a:gd name="T0" fmla="*/ 0 w 338"/>
                    <a:gd name="T1" fmla="*/ 0 h 957"/>
                    <a:gd name="T2" fmla="*/ 16 w 338"/>
                    <a:gd name="T3" fmla="*/ 0 h 957"/>
                    <a:gd name="T4" fmla="*/ 44 w 338"/>
                    <a:gd name="T5" fmla="*/ 0 h 957"/>
                    <a:gd name="T6" fmla="*/ 67 w 338"/>
                    <a:gd name="T7" fmla="*/ 0 h 957"/>
                    <a:gd name="T8" fmla="*/ 77 w 338"/>
                    <a:gd name="T9" fmla="*/ 0 h 957"/>
                    <a:gd name="T10" fmla="*/ 65 w 338"/>
                    <a:gd name="T11" fmla="*/ 0 h 957"/>
                    <a:gd name="T12" fmla="*/ 60 w 338"/>
                    <a:gd name="T13" fmla="*/ 0 h 957"/>
                    <a:gd name="T14" fmla="*/ 56 w 338"/>
                    <a:gd name="T15" fmla="*/ 0 h 957"/>
                    <a:gd name="T16" fmla="*/ 46 w 338"/>
                    <a:gd name="T17" fmla="*/ 0 h 957"/>
                    <a:gd name="T18" fmla="*/ 53 w 338"/>
                    <a:gd name="T19" fmla="*/ 0 h 957"/>
                    <a:gd name="T20" fmla="*/ 77 w 338"/>
                    <a:gd name="T21" fmla="*/ 0 h 957"/>
                    <a:gd name="T22" fmla="*/ 93 w 338"/>
                    <a:gd name="T23" fmla="*/ 0 h 957"/>
                    <a:gd name="T24" fmla="*/ 109 w 338"/>
                    <a:gd name="T25" fmla="*/ 0 h 957"/>
                    <a:gd name="T26" fmla="*/ 117 w 338"/>
                    <a:gd name="T27" fmla="*/ 0 h 957"/>
                    <a:gd name="T28" fmla="*/ 106 w 338"/>
                    <a:gd name="T29" fmla="*/ 0 h 957"/>
                    <a:gd name="T30" fmla="*/ 96 w 338"/>
                    <a:gd name="T31" fmla="*/ 0 h 957"/>
                    <a:gd name="T32" fmla="*/ 107 w 338"/>
                    <a:gd name="T33" fmla="*/ 0 h 957"/>
                    <a:gd name="T34" fmla="*/ 132 w 338"/>
                    <a:gd name="T35" fmla="*/ 0 h 957"/>
                    <a:gd name="T36" fmla="*/ 146 w 338"/>
                    <a:gd name="T37" fmla="*/ 0 h 957"/>
                    <a:gd name="T38" fmla="*/ 165 w 338"/>
                    <a:gd name="T39" fmla="*/ 0 h 957"/>
                    <a:gd name="T40" fmla="*/ 186 w 338"/>
                    <a:gd name="T41" fmla="*/ 0 h 957"/>
                    <a:gd name="T42" fmla="*/ 202 w 338"/>
                    <a:gd name="T43" fmla="*/ 0 h 957"/>
                    <a:gd name="T44" fmla="*/ 217 w 338"/>
                    <a:gd name="T45" fmla="*/ 0 h 957"/>
                    <a:gd name="T46" fmla="*/ 227 w 338"/>
                    <a:gd name="T47" fmla="*/ 0 h 957"/>
                    <a:gd name="T48" fmla="*/ 233 w 338"/>
                    <a:gd name="T49" fmla="*/ 0 h 957"/>
                    <a:gd name="T50" fmla="*/ 239 w 338"/>
                    <a:gd name="T51" fmla="*/ 0 h 957"/>
                    <a:gd name="T52" fmla="*/ 258 w 338"/>
                    <a:gd name="T53" fmla="*/ 0 h 957"/>
                    <a:gd name="T54" fmla="*/ 279 w 338"/>
                    <a:gd name="T55" fmla="*/ 0 h 957"/>
                    <a:gd name="T56" fmla="*/ 299 w 338"/>
                    <a:gd name="T57" fmla="*/ 0 h 957"/>
                    <a:gd name="T58" fmla="*/ 312 w 338"/>
                    <a:gd name="T59" fmla="*/ 0 h 957"/>
                    <a:gd name="T60" fmla="*/ 327 w 338"/>
                    <a:gd name="T61" fmla="*/ 0 h 957"/>
                    <a:gd name="T62" fmla="*/ 334 w 338"/>
                    <a:gd name="T63" fmla="*/ 0 h 957"/>
                    <a:gd name="T64" fmla="*/ 337 w 338"/>
                    <a:gd name="T65" fmla="*/ 0 h 957"/>
                    <a:gd name="T66" fmla="*/ 327 w 338"/>
                    <a:gd name="T67" fmla="*/ 0 h 957"/>
                    <a:gd name="T68" fmla="*/ 312 w 338"/>
                    <a:gd name="T69" fmla="*/ 0 h 957"/>
                    <a:gd name="T70" fmla="*/ 299 w 338"/>
                    <a:gd name="T71" fmla="*/ 0 h 957"/>
                    <a:gd name="T72" fmla="*/ 289 w 338"/>
                    <a:gd name="T73" fmla="*/ 0 h 957"/>
                    <a:gd name="T74" fmla="*/ 275 w 338"/>
                    <a:gd name="T75" fmla="*/ 0 h 957"/>
                    <a:gd name="T76" fmla="*/ 261 w 338"/>
                    <a:gd name="T77" fmla="*/ 0 h 957"/>
                    <a:gd name="T78" fmla="*/ 248 w 338"/>
                    <a:gd name="T79" fmla="*/ 0 h 957"/>
                    <a:gd name="T80" fmla="*/ 231 w 338"/>
                    <a:gd name="T81" fmla="*/ 0 h 957"/>
                    <a:gd name="T82" fmla="*/ 214 w 338"/>
                    <a:gd name="T83" fmla="*/ 0 h 957"/>
                    <a:gd name="T84" fmla="*/ 185 w 338"/>
                    <a:gd name="T85" fmla="*/ 0 h 957"/>
                    <a:gd name="T86" fmla="*/ 146 w 338"/>
                    <a:gd name="T87" fmla="*/ 0 h 957"/>
                    <a:gd name="T88" fmla="*/ 114 w 338"/>
                    <a:gd name="T89" fmla="*/ 0 h 957"/>
                    <a:gd name="T90" fmla="*/ 93 w 338"/>
                    <a:gd name="T91" fmla="*/ 0 h 957"/>
                    <a:gd name="T92" fmla="*/ 81 w 338"/>
                    <a:gd name="T93" fmla="*/ 0 h 957"/>
                    <a:gd name="T94" fmla="*/ 68 w 338"/>
                    <a:gd name="T95" fmla="*/ 0 h 957"/>
                    <a:gd name="T96" fmla="*/ 56 w 338"/>
                    <a:gd name="T97" fmla="*/ 0 h 957"/>
                    <a:gd name="T98" fmla="*/ 42 w 338"/>
                    <a:gd name="T99" fmla="*/ 0 h 957"/>
                    <a:gd name="T100" fmla="*/ 27 w 338"/>
                    <a:gd name="T101" fmla="*/ 0 h 957"/>
                    <a:gd name="T102" fmla="*/ 15 w 338"/>
                    <a:gd name="T103" fmla="*/ 0 h 9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38" h="957">
                      <a:moveTo>
                        <a:pt x="10" y="62"/>
                      </a:moveTo>
                      <a:lnTo>
                        <a:pt x="4" y="104"/>
                      </a:lnTo>
                      <a:lnTo>
                        <a:pt x="0" y="160"/>
                      </a:lnTo>
                      <a:lnTo>
                        <a:pt x="1" y="219"/>
                      </a:lnTo>
                      <a:lnTo>
                        <a:pt x="8" y="268"/>
                      </a:lnTo>
                      <a:lnTo>
                        <a:pt x="16" y="286"/>
                      </a:lnTo>
                      <a:lnTo>
                        <a:pt x="25" y="304"/>
                      </a:lnTo>
                      <a:lnTo>
                        <a:pt x="34" y="321"/>
                      </a:lnTo>
                      <a:lnTo>
                        <a:pt x="44" y="337"/>
                      </a:lnTo>
                      <a:lnTo>
                        <a:pt x="53" y="353"/>
                      </a:lnTo>
                      <a:lnTo>
                        <a:pt x="61" y="370"/>
                      </a:lnTo>
                      <a:lnTo>
                        <a:pt x="67" y="386"/>
                      </a:lnTo>
                      <a:lnTo>
                        <a:pt x="71" y="404"/>
                      </a:lnTo>
                      <a:lnTo>
                        <a:pt x="75" y="440"/>
                      </a:lnTo>
                      <a:lnTo>
                        <a:pt x="77" y="482"/>
                      </a:lnTo>
                      <a:lnTo>
                        <a:pt x="74" y="525"/>
                      </a:lnTo>
                      <a:lnTo>
                        <a:pt x="69" y="570"/>
                      </a:lnTo>
                      <a:lnTo>
                        <a:pt x="65" y="599"/>
                      </a:lnTo>
                      <a:lnTo>
                        <a:pt x="62" y="628"/>
                      </a:lnTo>
                      <a:lnTo>
                        <a:pt x="61" y="659"/>
                      </a:lnTo>
                      <a:lnTo>
                        <a:pt x="60" y="688"/>
                      </a:lnTo>
                      <a:lnTo>
                        <a:pt x="59" y="715"/>
                      </a:lnTo>
                      <a:lnTo>
                        <a:pt x="58" y="740"/>
                      </a:lnTo>
                      <a:lnTo>
                        <a:pt x="56" y="764"/>
                      </a:lnTo>
                      <a:lnTo>
                        <a:pt x="54" y="782"/>
                      </a:lnTo>
                      <a:lnTo>
                        <a:pt x="49" y="800"/>
                      </a:lnTo>
                      <a:lnTo>
                        <a:pt x="46" y="822"/>
                      </a:lnTo>
                      <a:lnTo>
                        <a:pt x="44" y="842"/>
                      </a:lnTo>
                      <a:lnTo>
                        <a:pt x="47" y="862"/>
                      </a:lnTo>
                      <a:lnTo>
                        <a:pt x="53" y="883"/>
                      </a:lnTo>
                      <a:lnTo>
                        <a:pt x="60" y="909"/>
                      </a:lnTo>
                      <a:lnTo>
                        <a:pt x="68" y="932"/>
                      </a:lnTo>
                      <a:lnTo>
                        <a:pt x="77" y="947"/>
                      </a:lnTo>
                      <a:lnTo>
                        <a:pt x="82" y="950"/>
                      </a:lnTo>
                      <a:lnTo>
                        <a:pt x="87" y="952"/>
                      </a:lnTo>
                      <a:lnTo>
                        <a:pt x="93" y="956"/>
                      </a:lnTo>
                      <a:lnTo>
                        <a:pt x="98" y="956"/>
                      </a:lnTo>
                      <a:lnTo>
                        <a:pt x="105" y="957"/>
                      </a:lnTo>
                      <a:lnTo>
                        <a:pt x="109" y="957"/>
                      </a:lnTo>
                      <a:lnTo>
                        <a:pt x="113" y="956"/>
                      </a:lnTo>
                      <a:lnTo>
                        <a:pt x="117" y="954"/>
                      </a:lnTo>
                      <a:lnTo>
                        <a:pt x="117" y="947"/>
                      </a:lnTo>
                      <a:lnTo>
                        <a:pt x="113" y="943"/>
                      </a:lnTo>
                      <a:lnTo>
                        <a:pt x="110" y="937"/>
                      </a:lnTo>
                      <a:lnTo>
                        <a:pt x="106" y="928"/>
                      </a:lnTo>
                      <a:lnTo>
                        <a:pt x="101" y="918"/>
                      </a:lnTo>
                      <a:lnTo>
                        <a:pt x="98" y="903"/>
                      </a:lnTo>
                      <a:lnTo>
                        <a:pt x="96" y="883"/>
                      </a:lnTo>
                      <a:lnTo>
                        <a:pt x="97" y="856"/>
                      </a:lnTo>
                      <a:lnTo>
                        <a:pt x="101" y="831"/>
                      </a:lnTo>
                      <a:lnTo>
                        <a:pt x="107" y="814"/>
                      </a:lnTo>
                      <a:lnTo>
                        <a:pt x="114" y="802"/>
                      </a:lnTo>
                      <a:lnTo>
                        <a:pt x="123" y="789"/>
                      </a:lnTo>
                      <a:lnTo>
                        <a:pt x="132" y="775"/>
                      </a:lnTo>
                      <a:lnTo>
                        <a:pt x="137" y="757"/>
                      </a:lnTo>
                      <a:lnTo>
                        <a:pt x="142" y="737"/>
                      </a:lnTo>
                      <a:lnTo>
                        <a:pt x="146" y="719"/>
                      </a:lnTo>
                      <a:lnTo>
                        <a:pt x="151" y="704"/>
                      </a:lnTo>
                      <a:lnTo>
                        <a:pt x="158" y="697"/>
                      </a:lnTo>
                      <a:lnTo>
                        <a:pt x="165" y="691"/>
                      </a:lnTo>
                      <a:lnTo>
                        <a:pt x="173" y="684"/>
                      </a:lnTo>
                      <a:lnTo>
                        <a:pt x="179" y="675"/>
                      </a:lnTo>
                      <a:lnTo>
                        <a:pt x="186" y="661"/>
                      </a:lnTo>
                      <a:lnTo>
                        <a:pt x="191" y="648"/>
                      </a:lnTo>
                      <a:lnTo>
                        <a:pt x="197" y="637"/>
                      </a:lnTo>
                      <a:lnTo>
                        <a:pt x="202" y="626"/>
                      </a:lnTo>
                      <a:lnTo>
                        <a:pt x="208" y="616"/>
                      </a:lnTo>
                      <a:lnTo>
                        <a:pt x="212" y="605"/>
                      </a:lnTo>
                      <a:lnTo>
                        <a:pt x="217" y="592"/>
                      </a:lnTo>
                      <a:lnTo>
                        <a:pt x="222" y="581"/>
                      </a:lnTo>
                      <a:lnTo>
                        <a:pt x="224" y="572"/>
                      </a:lnTo>
                      <a:lnTo>
                        <a:pt x="227" y="563"/>
                      </a:lnTo>
                      <a:lnTo>
                        <a:pt x="231" y="554"/>
                      </a:lnTo>
                      <a:lnTo>
                        <a:pt x="234" y="541"/>
                      </a:lnTo>
                      <a:lnTo>
                        <a:pt x="233" y="527"/>
                      </a:lnTo>
                      <a:lnTo>
                        <a:pt x="231" y="514"/>
                      </a:lnTo>
                      <a:lnTo>
                        <a:pt x="234" y="505"/>
                      </a:lnTo>
                      <a:lnTo>
                        <a:pt x="239" y="502"/>
                      </a:lnTo>
                      <a:lnTo>
                        <a:pt x="246" y="500"/>
                      </a:lnTo>
                      <a:lnTo>
                        <a:pt x="251" y="500"/>
                      </a:lnTo>
                      <a:lnTo>
                        <a:pt x="258" y="496"/>
                      </a:lnTo>
                      <a:lnTo>
                        <a:pt x="264" y="493"/>
                      </a:lnTo>
                      <a:lnTo>
                        <a:pt x="272" y="487"/>
                      </a:lnTo>
                      <a:lnTo>
                        <a:pt x="279" y="482"/>
                      </a:lnTo>
                      <a:lnTo>
                        <a:pt x="287" y="480"/>
                      </a:lnTo>
                      <a:lnTo>
                        <a:pt x="293" y="478"/>
                      </a:lnTo>
                      <a:lnTo>
                        <a:pt x="299" y="471"/>
                      </a:lnTo>
                      <a:lnTo>
                        <a:pt x="303" y="462"/>
                      </a:lnTo>
                      <a:lnTo>
                        <a:pt x="307" y="453"/>
                      </a:lnTo>
                      <a:lnTo>
                        <a:pt x="312" y="436"/>
                      </a:lnTo>
                      <a:lnTo>
                        <a:pt x="317" y="411"/>
                      </a:lnTo>
                      <a:lnTo>
                        <a:pt x="323" y="384"/>
                      </a:lnTo>
                      <a:lnTo>
                        <a:pt x="327" y="362"/>
                      </a:lnTo>
                      <a:lnTo>
                        <a:pt x="329" y="344"/>
                      </a:lnTo>
                      <a:lnTo>
                        <a:pt x="332" y="324"/>
                      </a:lnTo>
                      <a:lnTo>
                        <a:pt x="334" y="306"/>
                      </a:lnTo>
                      <a:lnTo>
                        <a:pt x="337" y="292"/>
                      </a:lnTo>
                      <a:lnTo>
                        <a:pt x="338" y="277"/>
                      </a:lnTo>
                      <a:lnTo>
                        <a:pt x="337" y="259"/>
                      </a:lnTo>
                      <a:lnTo>
                        <a:pt x="333" y="241"/>
                      </a:lnTo>
                      <a:lnTo>
                        <a:pt x="330" y="232"/>
                      </a:lnTo>
                      <a:lnTo>
                        <a:pt x="327" y="230"/>
                      </a:lnTo>
                      <a:lnTo>
                        <a:pt x="323" y="227"/>
                      </a:lnTo>
                      <a:lnTo>
                        <a:pt x="317" y="225"/>
                      </a:lnTo>
                      <a:lnTo>
                        <a:pt x="312" y="221"/>
                      </a:lnTo>
                      <a:lnTo>
                        <a:pt x="307" y="218"/>
                      </a:lnTo>
                      <a:lnTo>
                        <a:pt x="302" y="212"/>
                      </a:lnTo>
                      <a:lnTo>
                        <a:pt x="299" y="207"/>
                      </a:lnTo>
                      <a:lnTo>
                        <a:pt x="297" y="201"/>
                      </a:lnTo>
                      <a:lnTo>
                        <a:pt x="293" y="190"/>
                      </a:lnTo>
                      <a:lnTo>
                        <a:pt x="289" y="181"/>
                      </a:lnTo>
                      <a:lnTo>
                        <a:pt x="284" y="176"/>
                      </a:lnTo>
                      <a:lnTo>
                        <a:pt x="278" y="174"/>
                      </a:lnTo>
                      <a:lnTo>
                        <a:pt x="275" y="174"/>
                      </a:lnTo>
                      <a:lnTo>
                        <a:pt x="271" y="174"/>
                      </a:lnTo>
                      <a:lnTo>
                        <a:pt x="266" y="174"/>
                      </a:lnTo>
                      <a:lnTo>
                        <a:pt x="261" y="174"/>
                      </a:lnTo>
                      <a:lnTo>
                        <a:pt x="255" y="172"/>
                      </a:lnTo>
                      <a:lnTo>
                        <a:pt x="251" y="169"/>
                      </a:lnTo>
                      <a:lnTo>
                        <a:pt x="248" y="165"/>
                      </a:lnTo>
                      <a:lnTo>
                        <a:pt x="244" y="160"/>
                      </a:lnTo>
                      <a:lnTo>
                        <a:pt x="239" y="145"/>
                      </a:lnTo>
                      <a:lnTo>
                        <a:pt x="231" y="125"/>
                      </a:lnTo>
                      <a:lnTo>
                        <a:pt x="225" y="109"/>
                      </a:lnTo>
                      <a:lnTo>
                        <a:pt x="218" y="98"/>
                      </a:lnTo>
                      <a:lnTo>
                        <a:pt x="214" y="93"/>
                      </a:lnTo>
                      <a:lnTo>
                        <a:pt x="207" y="84"/>
                      </a:lnTo>
                      <a:lnTo>
                        <a:pt x="197" y="73"/>
                      </a:lnTo>
                      <a:lnTo>
                        <a:pt x="185" y="60"/>
                      </a:lnTo>
                      <a:lnTo>
                        <a:pt x="172" y="49"/>
                      </a:lnTo>
                      <a:lnTo>
                        <a:pt x="159" y="38"/>
                      </a:lnTo>
                      <a:lnTo>
                        <a:pt x="146" y="31"/>
                      </a:lnTo>
                      <a:lnTo>
                        <a:pt x="134" y="28"/>
                      </a:lnTo>
                      <a:lnTo>
                        <a:pt x="123" y="26"/>
                      </a:lnTo>
                      <a:lnTo>
                        <a:pt x="114" y="24"/>
                      </a:lnTo>
                      <a:lnTo>
                        <a:pt x="106" y="22"/>
                      </a:lnTo>
                      <a:lnTo>
                        <a:pt x="99" y="20"/>
                      </a:lnTo>
                      <a:lnTo>
                        <a:pt x="93" y="20"/>
                      </a:lnTo>
                      <a:lnTo>
                        <a:pt x="87" y="19"/>
                      </a:lnTo>
                      <a:lnTo>
                        <a:pt x="84" y="19"/>
                      </a:lnTo>
                      <a:lnTo>
                        <a:pt x="81" y="20"/>
                      </a:lnTo>
                      <a:lnTo>
                        <a:pt x="77" y="20"/>
                      </a:lnTo>
                      <a:lnTo>
                        <a:pt x="72" y="17"/>
                      </a:lnTo>
                      <a:lnTo>
                        <a:pt x="68" y="11"/>
                      </a:lnTo>
                      <a:lnTo>
                        <a:pt x="65" y="6"/>
                      </a:lnTo>
                      <a:lnTo>
                        <a:pt x="60" y="2"/>
                      </a:lnTo>
                      <a:lnTo>
                        <a:pt x="56" y="0"/>
                      </a:lnTo>
                      <a:lnTo>
                        <a:pt x="51" y="4"/>
                      </a:lnTo>
                      <a:lnTo>
                        <a:pt x="46" y="8"/>
                      </a:lnTo>
                      <a:lnTo>
                        <a:pt x="42" y="15"/>
                      </a:lnTo>
                      <a:lnTo>
                        <a:pt x="36" y="26"/>
                      </a:lnTo>
                      <a:lnTo>
                        <a:pt x="32" y="35"/>
                      </a:lnTo>
                      <a:lnTo>
                        <a:pt x="27" y="42"/>
                      </a:lnTo>
                      <a:lnTo>
                        <a:pt x="25" y="44"/>
                      </a:lnTo>
                      <a:lnTo>
                        <a:pt x="20" y="48"/>
                      </a:lnTo>
                      <a:lnTo>
                        <a:pt x="15" y="55"/>
                      </a:lnTo>
                      <a:lnTo>
                        <a:pt x="10" y="62"/>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265" dirty="0"/>
                </a:p>
              </p:txBody>
            </p:sp>
            <p:sp>
              <p:nvSpPr>
                <p:cNvPr id="71" name="Freeform 6"/>
                <p:cNvSpPr>
                  <a:spLocks/>
                </p:cNvSpPr>
                <p:nvPr/>
              </p:nvSpPr>
              <p:spPr bwMode="auto">
                <a:xfrm>
                  <a:off x="2845" y="2003"/>
                  <a:ext cx="856" cy="535"/>
                </a:xfrm>
                <a:custGeom>
                  <a:avLst/>
                  <a:gdLst>
                    <a:gd name="T0" fmla="*/ 580 w 856"/>
                    <a:gd name="T1" fmla="*/ 0 h 1071"/>
                    <a:gd name="T2" fmla="*/ 540 w 856"/>
                    <a:gd name="T3" fmla="*/ 0 h 1071"/>
                    <a:gd name="T4" fmla="*/ 562 w 856"/>
                    <a:gd name="T5" fmla="*/ 0 h 1071"/>
                    <a:gd name="T6" fmla="*/ 598 w 856"/>
                    <a:gd name="T7" fmla="*/ 0 h 1071"/>
                    <a:gd name="T8" fmla="*/ 612 w 856"/>
                    <a:gd name="T9" fmla="*/ 0 h 1071"/>
                    <a:gd name="T10" fmla="*/ 645 w 856"/>
                    <a:gd name="T11" fmla="*/ 0 h 1071"/>
                    <a:gd name="T12" fmla="*/ 678 w 856"/>
                    <a:gd name="T13" fmla="*/ 0 h 1071"/>
                    <a:gd name="T14" fmla="*/ 654 w 856"/>
                    <a:gd name="T15" fmla="*/ 0 h 1071"/>
                    <a:gd name="T16" fmla="*/ 618 w 856"/>
                    <a:gd name="T17" fmla="*/ 0 h 1071"/>
                    <a:gd name="T18" fmla="*/ 579 w 856"/>
                    <a:gd name="T19" fmla="*/ 0 h 1071"/>
                    <a:gd name="T20" fmla="*/ 526 w 856"/>
                    <a:gd name="T21" fmla="*/ 0 h 1071"/>
                    <a:gd name="T22" fmla="*/ 485 w 856"/>
                    <a:gd name="T23" fmla="*/ 0 h 1071"/>
                    <a:gd name="T24" fmla="*/ 443 w 856"/>
                    <a:gd name="T25" fmla="*/ 0 h 1071"/>
                    <a:gd name="T26" fmla="*/ 388 w 856"/>
                    <a:gd name="T27" fmla="*/ 0 h 1071"/>
                    <a:gd name="T28" fmla="*/ 362 w 856"/>
                    <a:gd name="T29" fmla="*/ 0 h 1071"/>
                    <a:gd name="T30" fmla="*/ 336 w 856"/>
                    <a:gd name="T31" fmla="*/ 0 h 1071"/>
                    <a:gd name="T32" fmla="*/ 323 w 856"/>
                    <a:gd name="T33" fmla="*/ 0 h 1071"/>
                    <a:gd name="T34" fmla="*/ 281 w 856"/>
                    <a:gd name="T35" fmla="*/ 0 h 1071"/>
                    <a:gd name="T36" fmla="*/ 237 w 856"/>
                    <a:gd name="T37" fmla="*/ 0 h 1071"/>
                    <a:gd name="T38" fmla="*/ 194 w 856"/>
                    <a:gd name="T39" fmla="*/ 0 h 1071"/>
                    <a:gd name="T40" fmla="*/ 152 w 856"/>
                    <a:gd name="T41" fmla="*/ 0 h 1071"/>
                    <a:gd name="T42" fmla="*/ 99 w 856"/>
                    <a:gd name="T43" fmla="*/ 0 h 1071"/>
                    <a:gd name="T44" fmla="*/ 51 w 856"/>
                    <a:gd name="T45" fmla="*/ 0 h 1071"/>
                    <a:gd name="T46" fmla="*/ 37 w 856"/>
                    <a:gd name="T47" fmla="*/ 0 h 1071"/>
                    <a:gd name="T48" fmla="*/ 3 w 856"/>
                    <a:gd name="T49" fmla="*/ 0 h 1071"/>
                    <a:gd name="T50" fmla="*/ 57 w 856"/>
                    <a:gd name="T51" fmla="*/ 0 h 1071"/>
                    <a:gd name="T52" fmla="*/ 157 w 856"/>
                    <a:gd name="T53" fmla="*/ 0 h 1071"/>
                    <a:gd name="T54" fmla="*/ 210 w 856"/>
                    <a:gd name="T55" fmla="*/ 0 h 1071"/>
                    <a:gd name="T56" fmla="*/ 285 w 856"/>
                    <a:gd name="T57" fmla="*/ 0 h 1071"/>
                    <a:gd name="T58" fmla="*/ 347 w 856"/>
                    <a:gd name="T59" fmla="*/ 0 h 1071"/>
                    <a:gd name="T60" fmla="*/ 406 w 856"/>
                    <a:gd name="T61" fmla="*/ 0 h 1071"/>
                    <a:gd name="T62" fmla="*/ 484 w 856"/>
                    <a:gd name="T63" fmla="*/ 0 h 1071"/>
                    <a:gd name="T64" fmla="*/ 559 w 856"/>
                    <a:gd name="T65" fmla="*/ 0 h 1071"/>
                    <a:gd name="T66" fmla="*/ 548 w 856"/>
                    <a:gd name="T67" fmla="*/ 0 h 1071"/>
                    <a:gd name="T68" fmla="*/ 587 w 856"/>
                    <a:gd name="T69" fmla="*/ 0 h 1071"/>
                    <a:gd name="T70" fmla="*/ 628 w 856"/>
                    <a:gd name="T71" fmla="*/ 0 h 1071"/>
                    <a:gd name="T72" fmla="*/ 669 w 856"/>
                    <a:gd name="T73" fmla="*/ 0 h 1071"/>
                    <a:gd name="T74" fmla="*/ 638 w 856"/>
                    <a:gd name="T75" fmla="*/ 0 h 1071"/>
                    <a:gd name="T76" fmla="*/ 579 w 856"/>
                    <a:gd name="T77" fmla="*/ 0 h 1071"/>
                    <a:gd name="T78" fmla="*/ 584 w 856"/>
                    <a:gd name="T79" fmla="*/ 0 h 1071"/>
                    <a:gd name="T80" fmla="*/ 633 w 856"/>
                    <a:gd name="T81" fmla="*/ 0 h 1071"/>
                    <a:gd name="T82" fmla="*/ 662 w 856"/>
                    <a:gd name="T83" fmla="*/ 0 h 1071"/>
                    <a:gd name="T84" fmla="*/ 685 w 856"/>
                    <a:gd name="T85" fmla="*/ 0 h 1071"/>
                    <a:gd name="T86" fmla="*/ 682 w 856"/>
                    <a:gd name="T87" fmla="*/ 0 h 1071"/>
                    <a:gd name="T88" fmla="*/ 731 w 856"/>
                    <a:gd name="T89" fmla="*/ 0 h 1071"/>
                    <a:gd name="T90" fmla="*/ 771 w 856"/>
                    <a:gd name="T91" fmla="*/ 0 h 1071"/>
                    <a:gd name="T92" fmla="*/ 810 w 856"/>
                    <a:gd name="T93" fmla="*/ 0 h 1071"/>
                    <a:gd name="T94" fmla="*/ 844 w 856"/>
                    <a:gd name="T95" fmla="*/ 0 h 1071"/>
                    <a:gd name="T96" fmla="*/ 834 w 856"/>
                    <a:gd name="T97" fmla="*/ 0 h 1071"/>
                    <a:gd name="T98" fmla="*/ 804 w 856"/>
                    <a:gd name="T99" fmla="*/ 0 h 1071"/>
                    <a:gd name="T100" fmla="*/ 757 w 856"/>
                    <a:gd name="T101" fmla="*/ 0 h 1071"/>
                    <a:gd name="T102" fmla="*/ 722 w 856"/>
                    <a:gd name="T103" fmla="*/ 0 h 1071"/>
                    <a:gd name="T104" fmla="*/ 704 w 856"/>
                    <a:gd name="T105" fmla="*/ 0 h 1071"/>
                    <a:gd name="T106" fmla="*/ 678 w 856"/>
                    <a:gd name="T107" fmla="*/ 0 h 1071"/>
                    <a:gd name="T108" fmla="*/ 660 w 856"/>
                    <a:gd name="T109" fmla="*/ 0 h 1071"/>
                    <a:gd name="T110" fmla="*/ 632 w 856"/>
                    <a:gd name="T111" fmla="*/ 0 h 107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6" h="1071">
                      <a:moveTo>
                        <a:pt x="625" y="778"/>
                      </a:moveTo>
                      <a:lnTo>
                        <a:pt x="618" y="780"/>
                      </a:lnTo>
                      <a:lnTo>
                        <a:pt x="611" y="774"/>
                      </a:lnTo>
                      <a:lnTo>
                        <a:pt x="605" y="771"/>
                      </a:lnTo>
                      <a:lnTo>
                        <a:pt x="597" y="776"/>
                      </a:lnTo>
                      <a:lnTo>
                        <a:pt x="589" y="787"/>
                      </a:lnTo>
                      <a:lnTo>
                        <a:pt x="585" y="792"/>
                      </a:lnTo>
                      <a:lnTo>
                        <a:pt x="580" y="796"/>
                      </a:lnTo>
                      <a:lnTo>
                        <a:pt x="573" y="798"/>
                      </a:lnTo>
                      <a:lnTo>
                        <a:pt x="569" y="798"/>
                      </a:lnTo>
                      <a:lnTo>
                        <a:pt x="563" y="798"/>
                      </a:lnTo>
                      <a:lnTo>
                        <a:pt x="558" y="798"/>
                      </a:lnTo>
                      <a:lnTo>
                        <a:pt x="553" y="798"/>
                      </a:lnTo>
                      <a:lnTo>
                        <a:pt x="548" y="803"/>
                      </a:lnTo>
                      <a:lnTo>
                        <a:pt x="544" y="811"/>
                      </a:lnTo>
                      <a:lnTo>
                        <a:pt x="540" y="823"/>
                      </a:lnTo>
                      <a:lnTo>
                        <a:pt x="537" y="841"/>
                      </a:lnTo>
                      <a:lnTo>
                        <a:pt x="536" y="861"/>
                      </a:lnTo>
                      <a:lnTo>
                        <a:pt x="537" y="877"/>
                      </a:lnTo>
                      <a:lnTo>
                        <a:pt x="542" y="890"/>
                      </a:lnTo>
                      <a:lnTo>
                        <a:pt x="546" y="901"/>
                      </a:lnTo>
                      <a:lnTo>
                        <a:pt x="552" y="910"/>
                      </a:lnTo>
                      <a:lnTo>
                        <a:pt x="557" y="917"/>
                      </a:lnTo>
                      <a:lnTo>
                        <a:pt x="562" y="921"/>
                      </a:lnTo>
                      <a:lnTo>
                        <a:pt x="567" y="924"/>
                      </a:lnTo>
                      <a:lnTo>
                        <a:pt x="571" y="924"/>
                      </a:lnTo>
                      <a:lnTo>
                        <a:pt x="575" y="923"/>
                      </a:lnTo>
                      <a:lnTo>
                        <a:pt x="580" y="919"/>
                      </a:lnTo>
                      <a:lnTo>
                        <a:pt x="585" y="914"/>
                      </a:lnTo>
                      <a:lnTo>
                        <a:pt x="589" y="908"/>
                      </a:lnTo>
                      <a:lnTo>
                        <a:pt x="594" y="901"/>
                      </a:lnTo>
                      <a:lnTo>
                        <a:pt x="598" y="896"/>
                      </a:lnTo>
                      <a:lnTo>
                        <a:pt x="602" y="888"/>
                      </a:lnTo>
                      <a:lnTo>
                        <a:pt x="609" y="886"/>
                      </a:lnTo>
                      <a:lnTo>
                        <a:pt x="612" y="899"/>
                      </a:lnTo>
                      <a:lnTo>
                        <a:pt x="612" y="917"/>
                      </a:lnTo>
                      <a:lnTo>
                        <a:pt x="609" y="934"/>
                      </a:lnTo>
                      <a:lnTo>
                        <a:pt x="606" y="944"/>
                      </a:lnTo>
                      <a:lnTo>
                        <a:pt x="608" y="950"/>
                      </a:lnTo>
                      <a:lnTo>
                        <a:pt x="612" y="955"/>
                      </a:lnTo>
                      <a:lnTo>
                        <a:pt x="619" y="957"/>
                      </a:lnTo>
                      <a:lnTo>
                        <a:pt x="625" y="961"/>
                      </a:lnTo>
                      <a:lnTo>
                        <a:pt x="632" y="968"/>
                      </a:lnTo>
                      <a:lnTo>
                        <a:pt x="638" y="981"/>
                      </a:lnTo>
                      <a:lnTo>
                        <a:pt x="641" y="999"/>
                      </a:lnTo>
                      <a:lnTo>
                        <a:pt x="643" y="1015"/>
                      </a:lnTo>
                      <a:lnTo>
                        <a:pt x="644" y="1026"/>
                      </a:lnTo>
                      <a:lnTo>
                        <a:pt x="645" y="1037"/>
                      </a:lnTo>
                      <a:lnTo>
                        <a:pt x="648" y="1044"/>
                      </a:lnTo>
                      <a:lnTo>
                        <a:pt x="652" y="1047"/>
                      </a:lnTo>
                      <a:lnTo>
                        <a:pt x="659" y="1051"/>
                      </a:lnTo>
                      <a:lnTo>
                        <a:pt x="665" y="1053"/>
                      </a:lnTo>
                      <a:lnTo>
                        <a:pt x="671" y="1055"/>
                      </a:lnTo>
                      <a:lnTo>
                        <a:pt x="675" y="1055"/>
                      </a:lnTo>
                      <a:lnTo>
                        <a:pt x="677" y="1053"/>
                      </a:lnTo>
                      <a:lnTo>
                        <a:pt x="678" y="1053"/>
                      </a:lnTo>
                      <a:lnTo>
                        <a:pt x="678" y="1055"/>
                      </a:lnTo>
                      <a:lnTo>
                        <a:pt x="677" y="1058"/>
                      </a:lnTo>
                      <a:lnTo>
                        <a:pt x="675" y="1064"/>
                      </a:lnTo>
                      <a:lnTo>
                        <a:pt x="672" y="1069"/>
                      </a:lnTo>
                      <a:lnTo>
                        <a:pt x="667" y="1071"/>
                      </a:lnTo>
                      <a:lnTo>
                        <a:pt x="664" y="1071"/>
                      </a:lnTo>
                      <a:lnTo>
                        <a:pt x="659" y="1069"/>
                      </a:lnTo>
                      <a:lnTo>
                        <a:pt x="654" y="1069"/>
                      </a:lnTo>
                      <a:lnTo>
                        <a:pt x="649" y="1066"/>
                      </a:lnTo>
                      <a:lnTo>
                        <a:pt x="644" y="1064"/>
                      </a:lnTo>
                      <a:lnTo>
                        <a:pt x="638" y="1062"/>
                      </a:lnTo>
                      <a:lnTo>
                        <a:pt x="635" y="1058"/>
                      </a:lnTo>
                      <a:lnTo>
                        <a:pt x="633" y="1057"/>
                      </a:lnTo>
                      <a:lnTo>
                        <a:pt x="630" y="1053"/>
                      </a:lnTo>
                      <a:lnTo>
                        <a:pt x="624" y="1047"/>
                      </a:lnTo>
                      <a:lnTo>
                        <a:pt x="618" y="1040"/>
                      </a:lnTo>
                      <a:lnTo>
                        <a:pt x="610" y="1031"/>
                      </a:lnTo>
                      <a:lnTo>
                        <a:pt x="604" y="1022"/>
                      </a:lnTo>
                      <a:lnTo>
                        <a:pt x="599" y="1015"/>
                      </a:lnTo>
                      <a:lnTo>
                        <a:pt x="596" y="1008"/>
                      </a:lnTo>
                      <a:lnTo>
                        <a:pt x="593" y="1002"/>
                      </a:lnTo>
                      <a:lnTo>
                        <a:pt x="589" y="997"/>
                      </a:lnTo>
                      <a:lnTo>
                        <a:pt x="585" y="991"/>
                      </a:lnTo>
                      <a:lnTo>
                        <a:pt x="579" y="986"/>
                      </a:lnTo>
                      <a:lnTo>
                        <a:pt x="570" y="981"/>
                      </a:lnTo>
                      <a:lnTo>
                        <a:pt x="563" y="977"/>
                      </a:lnTo>
                      <a:lnTo>
                        <a:pt x="556" y="972"/>
                      </a:lnTo>
                      <a:lnTo>
                        <a:pt x="549" y="968"/>
                      </a:lnTo>
                      <a:lnTo>
                        <a:pt x="543" y="962"/>
                      </a:lnTo>
                      <a:lnTo>
                        <a:pt x="536" y="959"/>
                      </a:lnTo>
                      <a:lnTo>
                        <a:pt x="531" y="955"/>
                      </a:lnTo>
                      <a:lnTo>
                        <a:pt x="526" y="952"/>
                      </a:lnTo>
                      <a:lnTo>
                        <a:pt x="520" y="948"/>
                      </a:lnTo>
                      <a:lnTo>
                        <a:pt x="515" y="944"/>
                      </a:lnTo>
                      <a:lnTo>
                        <a:pt x="509" y="937"/>
                      </a:lnTo>
                      <a:lnTo>
                        <a:pt x="504" y="928"/>
                      </a:lnTo>
                      <a:lnTo>
                        <a:pt x="498" y="919"/>
                      </a:lnTo>
                      <a:lnTo>
                        <a:pt x="494" y="910"/>
                      </a:lnTo>
                      <a:lnTo>
                        <a:pt x="490" y="901"/>
                      </a:lnTo>
                      <a:lnTo>
                        <a:pt x="485" y="894"/>
                      </a:lnTo>
                      <a:lnTo>
                        <a:pt x="483" y="890"/>
                      </a:lnTo>
                      <a:lnTo>
                        <a:pt x="479" y="883"/>
                      </a:lnTo>
                      <a:lnTo>
                        <a:pt x="474" y="872"/>
                      </a:lnTo>
                      <a:lnTo>
                        <a:pt x="468" y="863"/>
                      </a:lnTo>
                      <a:lnTo>
                        <a:pt x="461" y="858"/>
                      </a:lnTo>
                      <a:lnTo>
                        <a:pt x="455" y="856"/>
                      </a:lnTo>
                      <a:lnTo>
                        <a:pt x="450" y="854"/>
                      </a:lnTo>
                      <a:lnTo>
                        <a:pt x="443" y="850"/>
                      </a:lnTo>
                      <a:lnTo>
                        <a:pt x="437" y="847"/>
                      </a:lnTo>
                      <a:lnTo>
                        <a:pt x="430" y="841"/>
                      </a:lnTo>
                      <a:lnTo>
                        <a:pt x="424" y="834"/>
                      </a:lnTo>
                      <a:lnTo>
                        <a:pt x="418" y="829"/>
                      </a:lnTo>
                      <a:lnTo>
                        <a:pt x="413" y="820"/>
                      </a:lnTo>
                      <a:lnTo>
                        <a:pt x="403" y="803"/>
                      </a:lnTo>
                      <a:lnTo>
                        <a:pt x="394" y="787"/>
                      </a:lnTo>
                      <a:lnTo>
                        <a:pt x="388" y="771"/>
                      </a:lnTo>
                      <a:lnTo>
                        <a:pt x="385" y="756"/>
                      </a:lnTo>
                      <a:lnTo>
                        <a:pt x="381" y="742"/>
                      </a:lnTo>
                      <a:lnTo>
                        <a:pt x="379" y="727"/>
                      </a:lnTo>
                      <a:lnTo>
                        <a:pt x="376" y="713"/>
                      </a:lnTo>
                      <a:lnTo>
                        <a:pt x="373" y="700"/>
                      </a:lnTo>
                      <a:lnTo>
                        <a:pt x="371" y="695"/>
                      </a:lnTo>
                      <a:lnTo>
                        <a:pt x="367" y="688"/>
                      </a:lnTo>
                      <a:lnTo>
                        <a:pt x="362" y="680"/>
                      </a:lnTo>
                      <a:lnTo>
                        <a:pt x="356" y="671"/>
                      </a:lnTo>
                      <a:lnTo>
                        <a:pt x="351" y="664"/>
                      </a:lnTo>
                      <a:lnTo>
                        <a:pt x="345" y="653"/>
                      </a:lnTo>
                      <a:lnTo>
                        <a:pt x="340" y="644"/>
                      </a:lnTo>
                      <a:lnTo>
                        <a:pt x="336" y="633"/>
                      </a:lnTo>
                      <a:lnTo>
                        <a:pt x="333" y="610"/>
                      </a:lnTo>
                      <a:lnTo>
                        <a:pt x="333" y="584"/>
                      </a:lnTo>
                      <a:lnTo>
                        <a:pt x="336" y="563"/>
                      </a:lnTo>
                      <a:lnTo>
                        <a:pt x="339" y="548"/>
                      </a:lnTo>
                      <a:lnTo>
                        <a:pt x="340" y="532"/>
                      </a:lnTo>
                      <a:lnTo>
                        <a:pt x="340" y="510"/>
                      </a:lnTo>
                      <a:lnTo>
                        <a:pt x="339" y="485"/>
                      </a:lnTo>
                      <a:lnTo>
                        <a:pt x="336" y="461"/>
                      </a:lnTo>
                      <a:lnTo>
                        <a:pt x="332" y="445"/>
                      </a:lnTo>
                      <a:lnTo>
                        <a:pt x="328" y="434"/>
                      </a:lnTo>
                      <a:lnTo>
                        <a:pt x="323" y="427"/>
                      </a:lnTo>
                      <a:lnTo>
                        <a:pt x="315" y="418"/>
                      </a:lnTo>
                      <a:lnTo>
                        <a:pt x="309" y="407"/>
                      </a:lnTo>
                      <a:lnTo>
                        <a:pt x="304" y="396"/>
                      </a:lnTo>
                      <a:lnTo>
                        <a:pt x="301" y="385"/>
                      </a:lnTo>
                      <a:lnTo>
                        <a:pt x="299" y="371"/>
                      </a:lnTo>
                      <a:lnTo>
                        <a:pt x="295" y="358"/>
                      </a:lnTo>
                      <a:lnTo>
                        <a:pt x="288" y="347"/>
                      </a:lnTo>
                      <a:lnTo>
                        <a:pt x="281" y="342"/>
                      </a:lnTo>
                      <a:lnTo>
                        <a:pt x="273" y="342"/>
                      </a:lnTo>
                      <a:lnTo>
                        <a:pt x="270" y="344"/>
                      </a:lnTo>
                      <a:lnTo>
                        <a:pt x="264" y="342"/>
                      </a:lnTo>
                      <a:lnTo>
                        <a:pt x="260" y="340"/>
                      </a:lnTo>
                      <a:lnTo>
                        <a:pt x="255" y="335"/>
                      </a:lnTo>
                      <a:lnTo>
                        <a:pt x="248" y="331"/>
                      </a:lnTo>
                      <a:lnTo>
                        <a:pt x="243" y="328"/>
                      </a:lnTo>
                      <a:lnTo>
                        <a:pt x="237" y="322"/>
                      </a:lnTo>
                      <a:lnTo>
                        <a:pt x="233" y="319"/>
                      </a:lnTo>
                      <a:lnTo>
                        <a:pt x="225" y="313"/>
                      </a:lnTo>
                      <a:lnTo>
                        <a:pt x="220" y="308"/>
                      </a:lnTo>
                      <a:lnTo>
                        <a:pt x="215" y="302"/>
                      </a:lnTo>
                      <a:lnTo>
                        <a:pt x="207" y="299"/>
                      </a:lnTo>
                      <a:lnTo>
                        <a:pt x="203" y="299"/>
                      </a:lnTo>
                      <a:lnTo>
                        <a:pt x="198" y="297"/>
                      </a:lnTo>
                      <a:lnTo>
                        <a:pt x="194" y="299"/>
                      </a:lnTo>
                      <a:lnTo>
                        <a:pt x="189" y="299"/>
                      </a:lnTo>
                      <a:lnTo>
                        <a:pt x="183" y="299"/>
                      </a:lnTo>
                      <a:lnTo>
                        <a:pt x="178" y="297"/>
                      </a:lnTo>
                      <a:lnTo>
                        <a:pt x="172" y="293"/>
                      </a:lnTo>
                      <a:lnTo>
                        <a:pt x="167" y="290"/>
                      </a:lnTo>
                      <a:lnTo>
                        <a:pt x="161" y="284"/>
                      </a:lnTo>
                      <a:lnTo>
                        <a:pt x="157" y="281"/>
                      </a:lnTo>
                      <a:lnTo>
                        <a:pt x="152" y="279"/>
                      </a:lnTo>
                      <a:lnTo>
                        <a:pt x="146" y="277"/>
                      </a:lnTo>
                      <a:lnTo>
                        <a:pt x="141" y="277"/>
                      </a:lnTo>
                      <a:lnTo>
                        <a:pt x="134" y="277"/>
                      </a:lnTo>
                      <a:lnTo>
                        <a:pt x="127" y="279"/>
                      </a:lnTo>
                      <a:lnTo>
                        <a:pt x="119" y="281"/>
                      </a:lnTo>
                      <a:lnTo>
                        <a:pt x="112" y="284"/>
                      </a:lnTo>
                      <a:lnTo>
                        <a:pt x="104" y="293"/>
                      </a:lnTo>
                      <a:lnTo>
                        <a:pt x="99" y="304"/>
                      </a:lnTo>
                      <a:lnTo>
                        <a:pt x="92" y="315"/>
                      </a:lnTo>
                      <a:lnTo>
                        <a:pt x="87" y="326"/>
                      </a:lnTo>
                      <a:lnTo>
                        <a:pt x="80" y="335"/>
                      </a:lnTo>
                      <a:lnTo>
                        <a:pt x="74" y="342"/>
                      </a:lnTo>
                      <a:lnTo>
                        <a:pt x="66" y="342"/>
                      </a:lnTo>
                      <a:lnTo>
                        <a:pt x="59" y="337"/>
                      </a:lnTo>
                      <a:lnTo>
                        <a:pt x="54" y="329"/>
                      </a:lnTo>
                      <a:lnTo>
                        <a:pt x="51" y="322"/>
                      </a:lnTo>
                      <a:lnTo>
                        <a:pt x="44" y="313"/>
                      </a:lnTo>
                      <a:lnTo>
                        <a:pt x="38" y="302"/>
                      </a:lnTo>
                      <a:lnTo>
                        <a:pt x="35" y="284"/>
                      </a:lnTo>
                      <a:lnTo>
                        <a:pt x="35" y="261"/>
                      </a:lnTo>
                      <a:lnTo>
                        <a:pt x="39" y="233"/>
                      </a:lnTo>
                      <a:lnTo>
                        <a:pt x="41" y="219"/>
                      </a:lnTo>
                      <a:lnTo>
                        <a:pt x="40" y="208"/>
                      </a:lnTo>
                      <a:lnTo>
                        <a:pt x="37" y="203"/>
                      </a:lnTo>
                      <a:lnTo>
                        <a:pt x="31" y="199"/>
                      </a:lnTo>
                      <a:lnTo>
                        <a:pt x="26" y="197"/>
                      </a:lnTo>
                      <a:lnTo>
                        <a:pt x="18" y="194"/>
                      </a:lnTo>
                      <a:lnTo>
                        <a:pt x="11" y="190"/>
                      </a:lnTo>
                      <a:lnTo>
                        <a:pt x="4" y="185"/>
                      </a:lnTo>
                      <a:lnTo>
                        <a:pt x="0" y="176"/>
                      </a:lnTo>
                      <a:lnTo>
                        <a:pt x="0" y="163"/>
                      </a:lnTo>
                      <a:lnTo>
                        <a:pt x="3" y="148"/>
                      </a:lnTo>
                      <a:lnTo>
                        <a:pt x="9" y="132"/>
                      </a:lnTo>
                      <a:lnTo>
                        <a:pt x="16" y="118"/>
                      </a:lnTo>
                      <a:lnTo>
                        <a:pt x="24" y="101"/>
                      </a:lnTo>
                      <a:lnTo>
                        <a:pt x="31" y="89"/>
                      </a:lnTo>
                      <a:lnTo>
                        <a:pt x="39" y="80"/>
                      </a:lnTo>
                      <a:lnTo>
                        <a:pt x="46" y="73"/>
                      </a:lnTo>
                      <a:lnTo>
                        <a:pt x="51" y="63"/>
                      </a:lnTo>
                      <a:lnTo>
                        <a:pt x="57" y="54"/>
                      </a:lnTo>
                      <a:lnTo>
                        <a:pt x="65" y="47"/>
                      </a:lnTo>
                      <a:lnTo>
                        <a:pt x="76" y="42"/>
                      </a:lnTo>
                      <a:lnTo>
                        <a:pt x="90" y="38"/>
                      </a:lnTo>
                      <a:lnTo>
                        <a:pt x="107" y="38"/>
                      </a:lnTo>
                      <a:lnTo>
                        <a:pt x="130" y="42"/>
                      </a:lnTo>
                      <a:lnTo>
                        <a:pt x="141" y="53"/>
                      </a:lnTo>
                      <a:lnTo>
                        <a:pt x="150" y="60"/>
                      </a:lnTo>
                      <a:lnTo>
                        <a:pt x="157" y="65"/>
                      </a:lnTo>
                      <a:lnTo>
                        <a:pt x="164" y="69"/>
                      </a:lnTo>
                      <a:lnTo>
                        <a:pt x="169" y="71"/>
                      </a:lnTo>
                      <a:lnTo>
                        <a:pt x="174" y="74"/>
                      </a:lnTo>
                      <a:lnTo>
                        <a:pt x="180" y="76"/>
                      </a:lnTo>
                      <a:lnTo>
                        <a:pt x="184" y="78"/>
                      </a:lnTo>
                      <a:lnTo>
                        <a:pt x="191" y="82"/>
                      </a:lnTo>
                      <a:lnTo>
                        <a:pt x="199" y="83"/>
                      </a:lnTo>
                      <a:lnTo>
                        <a:pt x="210" y="85"/>
                      </a:lnTo>
                      <a:lnTo>
                        <a:pt x="222" y="89"/>
                      </a:lnTo>
                      <a:lnTo>
                        <a:pt x="233" y="91"/>
                      </a:lnTo>
                      <a:lnTo>
                        <a:pt x="244" y="91"/>
                      </a:lnTo>
                      <a:lnTo>
                        <a:pt x="254" y="91"/>
                      </a:lnTo>
                      <a:lnTo>
                        <a:pt x="260" y="91"/>
                      </a:lnTo>
                      <a:lnTo>
                        <a:pt x="267" y="89"/>
                      </a:lnTo>
                      <a:lnTo>
                        <a:pt x="275" y="89"/>
                      </a:lnTo>
                      <a:lnTo>
                        <a:pt x="285" y="89"/>
                      </a:lnTo>
                      <a:lnTo>
                        <a:pt x="296" y="89"/>
                      </a:lnTo>
                      <a:lnTo>
                        <a:pt x="307" y="89"/>
                      </a:lnTo>
                      <a:lnTo>
                        <a:pt x="316" y="91"/>
                      </a:lnTo>
                      <a:lnTo>
                        <a:pt x="325" y="91"/>
                      </a:lnTo>
                      <a:lnTo>
                        <a:pt x="330" y="91"/>
                      </a:lnTo>
                      <a:lnTo>
                        <a:pt x="335" y="91"/>
                      </a:lnTo>
                      <a:lnTo>
                        <a:pt x="340" y="92"/>
                      </a:lnTo>
                      <a:lnTo>
                        <a:pt x="347" y="94"/>
                      </a:lnTo>
                      <a:lnTo>
                        <a:pt x="353" y="96"/>
                      </a:lnTo>
                      <a:lnTo>
                        <a:pt x="360" y="98"/>
                      </a:lnTo>
                      <a:lnTo>
                        <a:pt x="366" y="101"/>
                      </a:lnTo>
                      <a:lnTo>
                        <a:pt x="373" y="103"/>
                      </a:lnTo>
                      <a:lnTo>
                        <a:pt x="378" y="107"/>
                      </a:lnTo>
                      <a:lnTo>
                        <a:pt x="386" y="110"/>
                      </a:lnTo>
                      <a:lnTo>
                        <a:pt x="394" y="114"/>
                      </a:lnTo>
                      <a:lnTo>
                        <a:pt x="406" y="118"/>
                      </a:lnTo>
                      <a:lnTo>
                        <a:pt x="418" y="120"/>
                      </a:lnTo>
                      <a:lnTo>
                        <a:pt x="430" y="123"/>
                      </a:lnTo>
                      <a:lnTo>
                        <a:pt x="441" y="127"/>
                      </a:lnTo>
                      <a:lnTo>
                        <a:pt x="451" y="129"/>
                      </a:lnTo>
                      <a:lnTo>
                        <a:pt x="457" y="129"/>
                      </a:lnTo>
                      <a:lnTo>
                        <a:pt x="464" y="129"/>
                      </a:lnTo>
                      <a:lnTo>
                        <a:pt x="474" y="129"/>
                      </a:lnTo>
                      <a:lnTo>
                        <a:pt x="484" y="127"/>
                      </a:lnTo>
                      <a:lnTo>
                        <a:pt x="497" y="125"/>
                      </a:lnTo>
                      <a:lnTo>
                        <a:pt x="509" y="123"/>
                      </a:lnTo>
                      <a:lnTo>
                        <a:pt x="521" y="120"/>
                      </a:lnTo>
                      <a:lnTo>
                        <a:pt x="531" y="116"/>
                      </a:lnTo>
                      <a:lnTo>
                        <a:pt x="540" y="110"/>
                      </a:lnTo>
                      <a:lnTo>
                        <a:pt x="550" y="101"/>
                      </a:lnTo>
                      <a:lnTo>
                        <a:pt x="557" y="94"/>
                      </a:lnTo>
                      <a:lnTo>
                        <a:pt x="559" y="87"/>
                      </a:lnTo>
                      <a:lnTo>
                        <a:pt x="560" y="80"/>
                      </a:lnTo>
                      <a:lnTo>
                        <a:pt x="558" y="73"/>
                      </a:lnTo>
                      <a:lnTo>
                        <a:pt x="553" y="62"/>
                      </a:lnTo>
                      <a:lnTo>
                        <a:pt x="547" y="53"/>
                      </a:lnTo>
                      <a:lnTo>
                        <a:pt x="543" y="45"/>
                      </a:lnTo>
                      <a:lnTo>
                        <a:pt x="542" y="36"/>
                      </a:lnTo>
                      <a:lnTo>
                        <a:pt x="544" y="25"/>
                      </a:lnTo>
                      <a:lnTo>
                        <a:pt x="548" y="15"/>
                      </a:lnTo>
                      <a:lnTo>
                        <a:pt x="553" y="4"/>
                      </a:lnTo>
                      <a:lnTo>
                        <a:pt x="559" y="0"/>
                      </a:lnTo>
                      <a:lnTo>
                        <a:pt x="566" y="2"/>
                      </a:lnTo>
                      <a:lnTo>
                        <a:pt x="574" y="7"/>
                      </a:lnTo>
                      <a:lnTo>
                        <a:pt x="582" y="13"/>
                      </a:lnTo>
                      <a:lnTo>
                        <a:pt x="586" y="20"/>
                      </a:lnTo>
                      <a:lnTo>
                        <a:pt x="587" y="31"/>
                      </a:lnTo>
                      <a:lnTo>
                        <a:pt x="587" y="42"/>
                      </a:lnTo>
                      <a:lnTo>
                        <a:pt x="587" y="51"/>
                      </a:lnTo>
                      <a:lnTo>
                        <a:pt x="589" y="60"/>
                      </a:lnTo>
                      <a:lnTo>
                        <a:pt x="595" y="73"/>
                      </a:lnTo>
                      <a:lnTo>
                        <a:pt x="602" y="80"/>
                      </a:lnTo>
                      <a:lnTo>
                        <a:pt x="612" y="83"/>
                      </a:lnTo>
                      <a:lnTo>
                        <a:pt x="618" y="83"/>
                      </a:lnTo>
                      <a:lnTo>
                        <a:pt x="623" y="83"/>
                      </a:lnTo>
                      <a:lnTo>
                        <a:pt x="628" y="85"/>
                      </a:lnTo>
                      <a:lnTo>
                        <a:pt x="634" y="87"/>
                      </a:lnTo>
                      <a:lnTo>
                        <a:pt x="639" y="91"/>
                      </a:lnTo>
                      <a:lnTo>
                        <a:pt x="645" y="92"/>
                      </a:lnTo>
                      <a:lnTo>
                        <a:pt x="650" y="94"/>
                      </a:lnTo>
                      <a:lnTo>
                        <a:pt x="656" y="96"/>
                      </a:lnTo>
                      <a:lnTo>
                        <a:pt x="664" y="98"/>
                      </a:lnTo>
                      <a:lnTo>
                        <a:pt x="669" y="101"/>
                      </a:lnTo>
                      <a:lnTo>
                        <a:pt x="669" y="109"/>
                      </a:lnTo>
                      <a:lnTo>
                        <a:pt x="667" y="118"/>
                      </a:lnTo>
                      <a:lnTo>
                        <a:pt x="665" y="123"/>
                      </a:lnTo>
                      <a:lnTo>
                        <a:pt x="663" y="129"/>
                      </a:lnTo>
                      <a:lnTo>
                        <a:pt x="659" y="132"/>
                      </a:lnTo>
                      <a:lnTo>
                        <a:pt x="654" y="134"/>
                      </a:lnTo>
                      <a:lnTo>
                        <a:pt x="649" y="136"/>
                      </a:lnTo>
                      <a:lnTo>
                        <a:pt x="644" y="138"/>
                      </a:lnTo>
                      <a:lnTo>
                        <a:pt x="638" y="138"/>
                      </a:lnTo>
                      <a:lnTo>
                        <a:pt x="633" y="139"/>
                      </a:lnTo>
                      <a:lnTo>
                        <a:pt x="623" y="145"/>
                      </a:lnTo>
                      <a:lnTo>
                        <a:pt x="615" y="150"/>
                      </a:lnTo>
                      <a:lnTo>
                        <a:pt x="608" y="159"/>
                      </a:lnTo>
                      <a:lnTo>
                        <a:pt x="601" y="168"/>
                      </a:lnTo>
                      <a:lnTo>
                        <a:pt x="595" y="179"/>
                      </a:lnTo>
                      <a:lnTo>
                        <a:pt x="587" y="192"/>
                      </a:lnTo>
                      <a:lnTo>
                        <a:pt x="579" y="206"/>
                      </a:lnTo>
                      <a:lnTo>
                        <a:pt x="571" y="226"/>
                      </a:lnTo>
                      <a:lnTo>
                        <a:pt x="567" y="252"/>
                      </a:lnTo>
                      <a:lnTo>
                        <a:pt x="567" y="284"/>
                      </a:lnTo>
                      <a:lnTo>
                        <a:pt x="569" y="313"/>
                      </a:lnTo>
                      <a:lnTo>
                        <a:pt x="571" y="333"/>
                      </a:lnTo>
                      <a:lnTo>
                        <a:pt x="574" y="342"/>
                      </a:lnTo>
                      <a:lnTo>
                        <a:pt x="579" y="344"/>
                      </a:lnTo>
                      <a:lnTo>
                        <a:pt x="584" y="342"/>
                      </a:lnTo>
                      <a:lnTo>
                        <a:pt x="589" y="342"/>
                      </a:lnTo>
                      <a:lnTo>
                        <a:pt x="596" y="344"/>
                      </a:lnTo>
                      <a:lnTo>
                        <a:pt x="604" y="346"/>
                      </a:lnTo>
                      <a:lnTo>
                        <a:pt x="610" y="351"/>
                      </a:lnTo>
                      <a:lnTo>
                        <a:pt x="617" y="356"/>
                      </a:lnTo>
                      <a:lnTo>
                        <a:pt x="623" y="360"/>
                      </a:lnTo>
                      <a:lnTo>
                        <a:pt x="628" y="364"/>
                      </a:lnTo>
                      <a:lnTo>
                        <a:pt x="633" y="366"/>
                      </a:lnTo>
                      <a:lnTo>
                        <a:pt x="638" y="366"/>
                      </a:lnTo>
                      <a:lnTo>
                        <a:pt x="644" y="366"/>
                      </a:lnTo>
                      <a:lnTo>
                        <a:pt x="648" y="369"/>
                      </a:lnTo>
                      <a:lnTo>
                        <a:pt x="651" y="375"/>
                      </a:lnTo>
                      <a:lnTo>
                        <a:pt x="652" y="384"/>
                      </a:lnTo>
                      <a:lnTo>
                        <a:pt x="654" y="393"/>
                      </a:lnTo>
                      <a:lnTo>
                        <a:pt x="658" y="398"/>
                      </a:lnTo>
                      <a:lnTo>
                        <a:pt x="662" y="402"/>
                      </a:lnTo>
                      <a:lnTo>
                        <a:pt x="667" y="404"/>
                      </a:lnTo>
                      <a:lnTo>
                        <a:pt x="671" y="398"/>
                      </a:lnTo>
                      <a:lnTo>
                        <a:pt x="672" y="384"/>
                      </a:lnTo>
                      <a:lnTo>
                        <a:pt x="672" y="367"/>
                      </a:lnTo>
                      <a:lnTo>
                        <a:pt x="670" y="351"/>
                      </a:lnTo>
                      <a:lnTo>
                        <a:pt x="671" y="342"/>
                      </a:lnTo>
                      <a:lnTo>
                        <a:pt x="676" y="335"/>
                      </a:lnTo>
                      <a:lnTo>
                        <a:pt x="685" y="331"/>
                      </a:lnTo>
                      <a:lnTo>
                        <a:pt x="692" y="326"/>
                      </a:lnTo>
                      <a:lnTo>
                        <a:pt x="698" y="319"/>
                      </a:lnTo>
                      <a:lnTo>
                        <a:pt x="697" y="306"/>
                      </a:lnTo>
                      <a:lnTo>
                        <a:pt x="693" y="295"/>
                      </a:lnTo>
                      <a:lnTo>
                        <a:pt x="687" y="286"/>
                      </a:lnTo>
                      <a:lnTo>
                        <a:pt x="683" y="277"/>
                      </a:lnTo>
                      <a:lnTo>
                        <a:pt x="680" y="266"/>
                      </a:lnTo>
                      <a:lnTo>
                        <a:pt x="682" y="255"/>
                      </a:lnTo>
                      <a:lnTo>
                        <a:pt x="684" y="243"/>
                      </a:lnTo>
                      <a:lnTo>
                        <a:pt x="690" y="233"/>
                      </a:lnTo>
                      <a:lnTo>
                        <a:pt x="699" y="230"/>
                      </a:lnTo>
                      <a:lnTo>
                        <a:pt x="709" y="233"/>
                      </a:lnTo>
                      <a:lnTo>
                        <a:pt x="714" y="241"/>
                      </a:lnTo>
                      <a:lnTo>
                        <a:pt x="718" y="248"/>
                      </a:lnTo>
                      <a:lnTo>
                        <a:pt x="725" y="255"/>
                      </a:lnTo>
                      <a:lnTo>
                        <a:pt x="731" y="259"/>
                      </a:lnTo>
                      <a:lnTo>
                        <a:pt x="737" y="264"/>
                      </a:lnTo>
                      <a:lnTo>
                        <a:pt x="741" y="270"/>
                      </a:lnTo>
                      <a:lnTo>
                        <a:pt x="745" y="277"/>
                      </a:lnTo>
                      <a:lnTo>
                        <a:pt x="750" y="286"/>
                      </a:lnTo>
                      <a:lnTo>
                        <a:pt x="754" y="293"/>
                      </a:lnTo>
                      <a:lnTo>
                        <a:pt x="760" y="295"/>
                      </a:lnTo>
                      <a:lnTo>
                        <a:pt x="765" y="288"/>
                      </a:lnTo>
                      <a:lnTo>
                        <a:pt x="771" y="277"/>
                      </a:lnTo>
                      <a:lnTo>
                        <a:pt x="776" y="266"/>
                      </a:lnTo>
                      <a:lnTo>
                        <a:pt x="780" y="261"/>
                      </a:lnTo>
                      <a:lnTo>
                        <a:pt x="788" y="264"/>
                      </a:lnTo>
                      <a:lnTo>
                        <a:pt x="794" y="273"/>
                      </a:lnTo>
                      <a:lnTo>
                        <a:pt x="799" y="288"/>
                      </a:lnTo>
                      <a:lnTo>
                        <a:pt x="802" y="299"/>
                      </a:lnTo>
                      <a:lnTo>
                        <a:pt x="806" y="309"/>
                      </a:lnTo>
                      <a:lnTo>
                        <a:pt x="810" y="319"/>
                      </a:lnTo>
                      <a:lnTo>
                        <a:pt x="817" y="331"/>
                      </a:lnTo>
                      <a:lnTo>
                        <a:pt x="823" y="344"/>
                      </a:lnTo>
                      <a:lnTo>
                        <a:pt x="827" y="353"/>
                      </a:lnTo>
                      <a:lnTo>
                        <a:pt x="829" y="362"/>
                      </a:lnTo>
                      <a:lnTo>
                        <a:pt x="830" y="371"/>
                      </a:lnTo>
                      <a:lnTo>
                        <a:pt x="832" y="378"/>
                      </a:lnTo>
                      <a:lnTo>
                        <a:pt x="838" y="380"/>
                      </a:lnTo>
                      <a:lnTo>
                        <a:pt x="844" y="378"/>
                      </a:lnTo>
                      <a:lnTo>
                        <a:pt x="849" y="376"/>
                      </a:lnTo>
                      <a:lnTo>
                        <a:pt x="854" y="378"/>
                      </a:lnTo>
                      <a:lnTo>
                        <a:pt x="856" y="385"/>
                      </a:lnTo>
                      <a:lnTo>
                        <a:pt x="855" y="400"/>
                      </a:lnTo>
                      <a:lnTo>
                        <a:pt x="852" y="416"/>
                      </a:lnTo>
                      <a:lnTo>
                        <a:pt x="846" y="429"/>
                      </a:lnTo>
                      <a:lnTo>
                        <a:pt x="841" y="434"/>
                      </a:lnTo>
                      <a:lnTo>
                        <a:pt x="834" y="436"/>
                      </a:lnTo>
                      <a:lnTo>
                        <a:pt x="827" y="438"/>
                      </a:lnTo>
                      <a:lnTo>
                        <a:pt x="820" y="440"/>
                      </a:lnTo>
                      <a:lnTo>
                        <a:pt x="815" y="442"/>
                      </a:lnTo>
                      <a:lnTo>
                        <a:pt x="809" y="443"/>
                      </a:lnTo>
                      <a:lnTo>
                        <a:pt x="805" y="447"/>
                      </a:lnTo>
                      <a:lnTo>
                        <a:pt x="803" y="456"/>
                      </a:lnTo>
                      <a:lnTo>
                        <a:pt x="803" y="469"/>
                      </a:lnTo>
                      <a:lnTo>
                        <a:pt x="804" y="483"/>
                      </a:lnTo>
                      <a:lnTo>
                        <a:pt x="805" y="498"/>
                      </a:lnTo>
                      <a:lnTo>
                        <a:pt x="803" y="510"/>
                      </a:lnTo>
                      <a:lnTo>
                        <a:pt x="795" y="523"/>
                      </a:lnTo>
                      <a:lnTo>
                        <a:pt x="786" y="532"/>
                      </a:lnTo>
                      <a:lnTo>
                        <a:pt x="777" y="537"/>
                      </a:lnTo>
                      <a:lnTo>
                        <a:pt x="770" y="543"/>
                      </a:lnTo>
                      <a:lnTo>
                        <a:pt x="764" y="552"/>
                      </a:lnTo>
                      <a:lnTo>
                        <a:pt x="757" y="563"/>
                      </a:lnTo>
                      <a:lnTo>
                        <a:pt x="754" y="575"/>
                      </a:lnTo>
                      <a:lnTo>
                        <a:pt x="751" y="586"/>
                      </a:lnTo>
                      <a:lnTo>
                        <a:pt x="748" y="595"/>
                      </a:lnTo>
                      <a:lnTo>
                        <a:pt x="742" y="601"/>
                      </a:lnTo>
                      <a:lnTo>
                        <a:pt x="737" y="610"/>
                      </a:lnTo>
                      <a:lnTo>
                        <a:pt x="731" y="617"/>
                      </a:lnTo>
                      <a:lnTo>
                        <a:pt x="727" y="619"/>
                      </a:lnTo>
                      <a:lnTo>
                        <a:pt x="722" y="621"/>
                      </a:lnTo>
                      <a:lnTo>
                        <a:pt x="715" y="626"/>
                      </a:lnTo>
                      <a:lnTo>
                        <a:pt x="711" y="633"/>
                      </a:lnTo>
                      <a:lnTo>
                        <a:pt x="711" y="640"/>
                      </a:lnTo>
                      <a:lnTo>
                        <a:pt x="711" y="648"/>
                      </a:lnTo>
                      <a:lnTo>
                        <a:pt x="710" y="657"/>
                      </a:lnTo>
                      <a:lnTo>
                        <a:pt x="708" y="668"/>
                      </a:lnTo>
                      <a:lnTo>
                        <a:pt x="706" y="678"/>
                      </a:lnTo>
                      <a:lnTo>
                        <a:pt x="704" y="691"/>
                      </a:lnTo>
                      <a:lnTo>
                        <a:pt x="701" y="702"/>
                      </a:lnTo>
                      <a:lnTo>
                        <a:pt x="699" y="711"/>
                      </a:lnTo>
                      <a:lnTo>
                        <a:pt x="699" y="718"/>
                      </a:lnTo>
                      <a:lnTo>
                        <a:pt x="698" y="724"/>
                      </a:lnTo>
                      <a:lnTo>
                        <a:pt x="692" y="726"/>
                      </a:lnTo>
                      <a:lnTo>
                        <a:pt x="686" y="727"/>
                      </a:lnTo>
                      <a:lnTo>
                        <a:pt x="682" y="729"/>
                      </a:lnTo>
                      <a:lnTo>
                        <a:pt x="678" y="735"/>
                      </a:lnTo>
                      <a:lnTo>
                        <a:pt x="675" y="747"/>
                      </a:lnTo>
                      <a:lnTo>
                        <a:pt x="676" y="771"/>
                      </a:lnTo>
                      <a:lnTo>
                        <a:pt x="679" y="800"/>
                      </a:lnTo>
                      <a:lnTo>
                        <a:pt x="680" y="827"/>
                      </a:lnTo>
                      <a:lnTo>
                        <a:pt x="675" y="838"/>
                      </a:lnTo>
                      <a:lnTo>
                        <a:pt x="669" y="836"/>
                      </a:lnTo>
                      <a:lnTo>
                        <a:pt x="663" y="832"/>
                      </a:lnTo>
                      <a:lnTo>
                        <a:pt x="660" y="825"/>
                      </a:lnTo>
                      <a:lnTo>
                        <a:pt x="657" y="816"/>
                      </a:lnTo>
                      <a:lnTo>
                        <a:pt x="653" y="805"/>
                      </a:lnTo>
                      <a:lnTo>
                        <a:pt x="651" y="792"/>
                      </a:lnTo>
                      <a:lnTo>
                        <a:pt x="649" y="782"/>
                      </a:lnTo>
                      <a:lnTo>
                        <a:pt x="648" y="778"/>
                      </a:lnTo>
                      <a:lnTo>
                        <a:pt x="646" y="778"/>
                      </a:lnTo>
                      <a:lnTo>
                        <a:pt x="639" y="776"/>
                      </a:lnTo>
                      <a:lnTo>
                        <a:pt x="632" y="776"/>
                      </a:lnTo>
                      <a:lnTo>
                        <a:pt x="625" y="778"/>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265" dirty="0"/>
                </a:p>
              </p:txBody>
            </p:sp>
            <p:sp>
              <p:nvSpPr>
                <p:cNvPr id="72" name="Freeform 7"/>
                <p:cNvSpPr>
                  <a:spLocks/>
                </p:cNvSpPr>
                <p:nvPr/>
              </p:nvSpPr>
              <p:spPr bwMode="auto">
                <a:xfrm>
                  <a:off x="3459" y="1981"/>
                  <a:ext cx="208" cy="137"/>
                </a:xfrm>
                <a:custGeom>
                  <a:avLst/>
                  <a:gdLst>
                    <a:gd name="T0" fmla="*/ 14 w 208"/>
                    <a:gd name="T1" fmla="*/ 1 h 273"/>
                    <a:gd name="T2" fmla="*/ 25 w 208"/>
                    <a:gd name="T3" fmla="*/ 0 h 273"/>
                    <a:gd name="T4" fmla="*/ 36 w 208"/>
                    <a:gd name="T5" fmla="*/ 1 h 273"/>
                    <a:gd name="T6" fmla="*/ 47 w 208"/>
                    <a:gd name="T7" fmla="*/ 1 h 273"/>
                    <a:gd name="T8" fmla="*/ 60 w 208"/>
                    <a:gd name="T9" fmla="*/ 1 h 273"/>
                    <a:gd name="T10" fmla="*/ 74 w 208"/>
                    <a:gd name="T11" fmla="*/ 1 h 273"/>
                    <a:gd name="T12" fmla="*/ 88 w 208"/>
                    <a:gd name="T13" fmla="*/ 1 h 273"/>
                    <a:gd name="T14" fmla="*/ 101 w 208"/>
                    <a:gd name="T15" fmla="*/ 1 h 273"/>
                    <a:gd name="T16" fmla="*/ 111 w 208"/>
                    <a:gd name="T17" fmla="*/ 1 h 273"/>
                    <a:gd name="T18" fmla="*/ 126 w 208"/>
                    <a:gd name="T19" fmla="*/ 1 h 273"/>
                    <a:gd name="T20" fmla="*/ 143 w 208"/>
                    <a:gd name="T21" fmla="*/ 1 h 273"/>
                    <a:gd name="T22" fmla="*/ 159 w 208"/>
                    <a:gd name="T23" fmla="*/ 1 h 273"/>
                    <a:gd name="T24" fmla="*/ 172 w 208"/>
                    <a:gd name="T25" fmla="*/ 1 h 273"/>
                    <a:gd name="T26" fmla="*/ 183 w 208"/>
                    <a:gd name="T27" fmla="*/ 1 h 273"/>
                    <a:gd name="T28" fmla="*/ 194 w 208"/>
                    <a:gd name="T29" fmla="*/ 1 h 273"/>
                    <a:gd name="T30" fmla="*/ 201 w 208"/>
                    <a:gd name="T31" fmla="*/ 1 h 273"/>
                    <a:gd name="T32" fmla="*/ 202 w 208"/>
                    <a:gd name="T33" fmla="*/ 1 h 273"/>
                    <a:gd name="T34" fmla="*/ 206 w 208"/>
                    <a:gd name="T35" fmla="*/ 1 h 273"/>
                    <a:gd name="T36" fmla="*/ 207 w 208"/>
                    <a:gd name="T37" fmla="*/ 1 h 273"/>
                    <a:gd name="T38" fmla="*/ 198 w 208"/>
                    <a:gd name="T39" fmla="*/ 1 h 273"/>
                    <a:gd name="T40" fmla="*/ 182 w 208"/>
                    <a:gd name="T41" fmla="*/ 1 h 273"/>
                    <a:gd name="T42" fmla="*/ 167 w 208"/>
                    <a:gd name="T43" fmla="*/ 1 h 273"/>
                    <a:gd name="T44" fmla="*/ 156 w 208"/>
                    <a:gd name="T45" fmla="*/ 1 h 273"/>
                    <a:gd name="T46" fmla="*/ 144 w 208"/>
                    <a:gd name="T47" fmla="*/ 1 h 273"/>
                    <a:gd name="T48" fmla="*/ 131 w 208"/>
                    <a:gd name="T49" fmla="*/ 1 h 273"/>
                    <a:gd name="T50" fmla="*/ 118 w 208"/>
                    <a:gd name="T51" fmla="*/ 1 h 273"/>
                    <a:gd name="T52" fmla="*/ 102 w 208"/>
                    <a:gd name="T53" fmla="*/ 1 h 273"/>
                    <a:gd name="T54" fmla="*/ 87 w 208"/>
                    <a:gd name="T55" fmla="*/ 1 h 273"/>
                    <a:gd name="T56" fmla="*/ 89 w 208"/>
                    <a:gd name="T57" fmla="*/ 1 h 273"/>
                    <a:gd name="T58" fmla="*/ 98 w 208"/>
                    <a:gd name="T59" fmla="*/ 1 h 273"/>
                    <a:gd name="T60" fmla="*/ 108 w 208"/>
                    <a:gd name="T61" fmla="*/ 1 h 273"/>
                    <a:gd name="T62" fmla="*/ 117 w 208"/>
                    <a:gd name="T63" fmla="*/ 1 h 273"/>
                    <a:gd name="T64" fmla="*/ 124 w 208"/>
                    <a:gd name="T65" fmla="*/ 1 h 273"/>
                    <a:gd name="T66" fmla="*/ 112 w 208"/>
                    <a:gd name="T67" fmla="*/ 1 h 273"/>
                    <a:gd name="T68" fmla="*/ 100 w 208"/>
                    <a:gd name="T69" fmla="*/ 1 h 273"/>
                    <a:gd name="T70" fmla="*/ 84 w 208"/>
                    <a:gd name="T71" fmla="*/ 1 h 273"/>
                    <a:gd name="T72" fmla="*/ 63 w 208"/>
                    <a:gd name="T73" fmla="*/ 1 h 273"/>
                    <a:gd name="T74" fmla="*/ 45 w 208"/>
                    <a:gd name="T75" fmla="*/ 1 h 273"/>
                    <a:gd name="T76" fmla="*/ 31 w 208"/>
                    <a:gd name="T77" fmla="*/ 1 h 273"/>
                    <a:gd name="T78" fmla="*/ 14 w 208"/>
                    <a:gd name="T79" fmla="*/ 1 h 273"/>
                    <a:gd name="T80" fmla="*/ 3 w 208"/>
                    <a:gd name="T81" fmla="*/ 1 h 273"/>
                    <a:gd name="T82" fmla="*/ 3 w 208"/>
                    <a:gd name="T83" fmla="*/ 1 h 2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8" h="273">
                      <a:moveTo>
                        <a:pt x="10" y="7"/>
                      </a:moveTo>
                      <a:lnTo>
                        <a:pt x="14" y="3"/>
                      </a:lnTo>
                      <a:lnTo>
                        <a:pt x="20" y="0"/>
                      </a:lnTo>
                      <a:lnTo>
                        <a:pt x="25" y="0"/>
                      </a:lnTo>
                      <a:lnTo>
                        <a:pt x="31" y="0"/>
                      </a:lnTo>
                      <a:lnTo>
                        <a:pt x="36" y="2"/>
                      </a:lnTo>
                      <a:lnTo>
                        <a:pt x="42" y="3"/>
                      </a:lnTo>
                      <a:lnTo>
                        <a:pt x="47" y="5"/>
                      </a:lnTo>
                      <a:lnTo>
                        <a:pt x="53" y="9"/>
                      </a:lnTo>
                      <a:lnTo>
                        <a:pt x="60" y="12"/>
                      </a:lnTo>
                      <a:lnTo>
                        <a:pt x="66" y="16"/>
                      </a:lnTo>
                      <a:lnTo>
                        <a:pt x="74" y="20"/>
                      </a:lnTo>
                      <a:lnTo>
                        <a:pt x="82" y="23"/>
                      </a:lnTo>
                      <a:lnTo>
                        <a:pt x="88" y="29"/>
                      </a:lnTo>
                      <a:lnTo>
                        <a:pt x="95" y="32"/>
                      </a:lnTo>
                      <a:lnTo>
                        <a:pt x="101" y="36"/>
                      </a:lnTo>
                      <a:lnTo>
                        <a:pt x="105" y="38"/>
                      </a:lnTo>
                      <a:lnTo>
                        <a:pt x="111" y="40"/>
                      </a:lnTo>
                      <a:lnTo>
                        <a:pt x="118" y="43"/>
                      </a:lnTo>
                      <a:lnTo>
                        <a:pt x="126" y="47"/>
                      </a:lnTo>
                      <a:lnTo>
                        <a:pt x="135" y="52"/>
                      </a:lnTo>
                      <a:lnTo>
                        <a:pt x="143" y="59"/>
                      </a:lnTo>
                      <a:lnTo>
                        <a:pt x="152" y="65"/>
                      </a:lnTo>
                      <a:lnTo>
                        <a:pt x="159" y="74"/>
                      </a:lnTo>
                      <a:lnTo>
                        <a:pt x="164" y="81"/>
                      </a:lnTo>
                      <a:lnTo>
                        <a:pt x="172" y="101"/>
                      </a:lnTo>
                      <a:lnTo>
                        <a:pt x="178" y="128"/>
                      </a:lnTo>
                      <a:lnTo>
                        <a:pt x="183" y="152"/>
                      </a:lnTo>
                      <a:lnTo>
                        <a:pt x="189" y="164"/>
                      </a:lnTo>
                      <a:lnTo>
                        <a:pt x="194" y="172"/>
                      </a:lnTo>
                      <a:lnTo>
                        <a:pt x="199" y="184"/>
                      </a:lnTo>
                      <a:lnTo>
                        <a:pt x="201" y="199"/>
                      </a:lnTo>
                      <a:lnTo>
                        <a:pt x="202" y="213"/>
                      </a:lnTo>
                      <a:lnTo>
                        <a:pt x="202" y="226"/>
                      </a:lnTo>
                      <a:lnTo>
                        <a:pt x="204" y="237"/>
                      </a:lnTo>
                      <a:lnTo>
                        <a:pt x="206" y="246"/>
                      </a:lnTo>
                      <a:lnTo>
                        <a:pt x="208" y="255"/>
                      </a:lnTo>
                      <a:lnTo>
                        <a:pt x="207" y="260"/>
                      </a:lnTo>
                      <a:lnTo>
                        <a:pt x="203" y="266"/>
                      </a:lnTo>
                      <a:lnTo>
                        <a:pt x="198" y="269"/>
                      </a:lnTo>
                      <a:lnTo>
                        <a:pt x="190" y="271"/>
                      </a:lnTo>
                      <a:lnTo>
                        <a:pt x="182" y="273"/>
                      </a:lnTo>
                      <a:lnTo>
                        <a:pt x="175" y="271"/>
                      </a:lnTo>
                      <a:lnTo>
                        <a:pt x="167" y="266"/>
                      </a:lnTo>
                      <a:lnTo>
                        <a:pt x="162" y="258"/>
                      </a:lnTo>
                      <a:lnTo>
                        <a:pt x="156" y="249"/>
                      </a:lnTo>
                      <a:lnTo>
                        <a:pt x="151" y="240"/>
                      </a:lnTo>
                      <a:lnTo>
                        <a:pt x="144" y="233"/>
                      </a:lnTo>
                      <a:lnTo>
                        <a:pt x="138" y="226"/>
                      </a:lnTo>
                      <a:lnTo>
                        <a:pt x="131" y="220"/>
                      </a:lnTo>
                      <a:lnTo>
                        <a:pt x="125" y="215"/>
                      </a:lnTo>
                      <a:lnTo>
                        <a:pt x="118" y="213"/>
                      </a:lnTo>
                      <a:lnTo>
                        <a:pt x="113" y="211"/>
                      </a:lnTo>
                      <a:lnTo>
                        <a:pt x="102" y="208"/>
                      </a:lnTo>
                      <a:lnTo>
                        <a:pt x="92" y="197"/>
                      </a:lnTo>
                      <a:lnTo>
                        <a:pt x="87" y="186"/>
                      </a:lnTo>
                      <a:lnTo>
                        <a:pt x="87" y="173"/>
                      </a:lnTo>
                      <a:lnTo>
                        <a:pt x="89" y="170"/>
                      </a:lnTo>
                      <a:lnTo>
                        <a:pt x="94" y="166"/>
                      </a:lnTo>
                      <a:lnTo>
                        <a:pt x="98" y="164"/>
                      </a:lnTo>
                      <a:lnTo>
                        <a:pt x="103" y="164"/>
                      </a:lnTo>
                      <a:lnTo>
                        <a:pt x="108" y="163"/>
                      </a:lnTo>
                      <a:lnTo>
                        <a:pt x="113" y="163"/>
                      </a:lnTo>
                      <a:lnTo>
                        <a:pt x="117" y="163"/>
                      </a:lnTo>
                      <a:lnTo>
                        <a:pt x="122" y="161"/>
                      </a:lnTo>
                      <a:lnTo>
                        <a:pt x="124" y="152"/>
                      </a:lnTo>
                      <a:lnTo>
                        <a:pt x="120" y="137"/>
                      </a:lnTo>
                      <a:lnTo>
                        <a:pt x="112" y="123"/>
                      </a:lnTo>
                      <a:lnTo>
                        <a:pt x="104" y="112"/>
                      </a:lnTo>
                      <a:lnTo>
                        <a:pt x="100" y="108"/>
                      </a:lnTo>
                      <a:lnTo>
                        <a:pt x="92" y="106"/>
                      </a:lnTo>
                      <a:lnTo>
                        <a:pt x="84" y="101"/>
                      </a:lnTo>
                      <a:lnTo>
                        <a:pt x="74" y="97"/>
                      </a:lnTo>
                      <a:lnTo>
                        <a:pt x="63" y="94"/>
                      </a:lnTo>
                      <a:lnTo>
                        <a:pt x="53" y="90"/>
                      </a:lnTo>
                      <a:lnTo>
                        <a:pt x="45" y="87"/>
                      </a:lnTo>
                      <a:lnTo>
                        <a:pt x="37" y="83"/>
                      </a:lnTo>
                      <a:lnTo>
                        <a:pt x="31" y="78"/>
                      </a:lnTo>
                      <a:lnTo>
                        <a:pt x="23" y="72"/>
                      </a:lnTo>
                      <a:lnTo>
                        <a:pt x="14" y="63"/>
                      </a:lnTo>
                      <a:lnTo>
                        <a:pt x="8" y="52"/>
                      </a:lnTo>
                      <a:lnTo>
                        <a:pt x="3" y="41"/>
                      </a:lnTo>
                      <a:lnTo>
                        <a:pt x="0" y="30"/>
                      </a:lnTo>
                      <a:lnTo>
                        <a:pt x="3" y="18"/>
                      </a:lnTo>
                      <a:lnTo>
                        <a:pt x="10" y="7"/>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265" dirty="0"/>
                </a:p>
              </p:txBody>
            </p:sp>
            <p:sp>
              <p:nvSpPr>
                <p:cNvPr id="73" name="Freeform 8"/>
                <p:cNvSpPr>
                  <a:spLocks/>
                </p:cNvSpPr>
                <p:nvPr/>
              </p:nvSpPr>
              <p:spPr bwMode="auto">
                <a:xfrm>
                  <a:off x="3590" y="1825"/>
                  <a:ext cx="424" cy="292"/>
                </a:xfrm>
                <a:custGeom>
                  <a:avLst/>
                  <a:gdLst>
                    <a:gd name="T0" fmla="*/ 84 w 424"/>
                    <a:gd name="T1" fmla="*/ 1 h 584"/>
                    <a:gd name="T2" fmla="*/ 65 w 424"/>
                    <a:gd name="T3" fmla="*/ 1 h 584"/>
                    <a:gd name="T4" fmla="*/ 41 w 424"/>
                    <a:gd name="T5" fmla="*/ 1 h 584"/>
                    <a:gd name="T6" fmla="*/ 16 w 424"/>
                    <a:gd name="T7" fmla="*/ 1 h 584"/>
                    <a:gd name="T8" fmla="*/ 0 w 424"/>
                    <a:gd name="T9" fmla="*/ 1 h 584"/>
                    <a:gd name="T10" fmla="*/ 15 w 424"/>
                    <a:gd name="T11" fmla="*/ 1 h 584"/>
                    <a:gd name="T12" fmla="*/ 32 w 424"/>
                    <a:gd name="T13" fmla="*/ 1 h 584"/>
                    <a:gd name="T14" fmla="*/ 63 w 424"/>
                    <a:gd name="T15" fmla="*/ 1 h 584"/>
                    <a:gd name="T16" fmla="*/ 84 w 424"/>
                    <a:gd name="T17" fmla="*/ 1 h 584"/>
                    <a:gd name="T18" fmla="*/ 104 w 424"/>
                    <a:gd name="T19" fmla="*/ 1 h 584"/>
                    <a:gd name="T20" fmla="*/ 107 w 424"/>
                    <a:gd name="T21" fmla="*/ 1 h 584"/>
                    <a:gd name="T22" fmla="*/ 123 w 424"/>
                    <a:gd name="T23" fmla="*/ 1 h 584"/>
                    <a:gd name="T24" fmla="*/ 137 w 424"/>
                    <a:gd name="T25" fmla="*/ 1 h 584"/>
                    <a:gd name="T26" fmla="*/ 140 w 424"/>
                    <a:gd name="T27" fmla="*/ 1 h 584"/>
                    <a:gd name="T28" fmla="*/ 130 w 424"/>
                    <a:gd name="T29" fmla="*/ 1 h 584"/>
                    <a:gd name="T30" fmla="*/ 137 w 424"/>
                    <a:gd name="T31" fmla="*/ 1 h 584"/>
                    <a:gd name="T32" fmla="*/ 145 w 424"/>
                    <a:gd name="T33" fmla="*/ 1 h 584"/>
                    <a:gd name="T34" fmla="*/ 165 w 424"/>
                    <a:gd name="T35" fmla="*/ 1 h 584"/>
                    <a:gd name="T36" fmla="*/ 192 w 424"/>
                    <a:gd name="T37" fmla="*/ 1 h 584"/>
                    <a:gd name="T38" fmla="*/ 211 w 424"/>
                    <a:gd name="T39" fmla="*/ 1 h 584"/>
                    <a:gd name="T40" fmla="*/ 237 w 424"/>
                    <a:gd name="T41" fmla="*/ 1 h 584"/>
                    <a:gd name="T42" fmla="*/ 255 w 424"/>
                    <a:gd name="T43" fmla="*/ 1 h 584"/>
                    <a:gd name="T44" fmla="*/ 274 w 424"/>
                    <a:gd name="T45" fmla="*/ 1 h 584"/>
                    <a:gd name="T46" fmla="*/ 296 w 424"/>
                    <a:gd name="T47" fmla="*/ 1 h 584"/>
                    <a:gd name="T48" fmla="*/ 316 w 424"/>
                    <a:gd name="T49" fmla="*/ 1 h 584"/>
                    <a:gd name="T50" fmla="*/ 335 w 424"/>
                    <a:gd name="T51" fmla="*/ 1 h 584"/>
                    <a:gd name="T52" fmla="*/ 355 w 424"/>
                    <a:gd name="T53" fmla="*/ 1 h 584"/>
                    <a:gd name="T54" fmla="*/ 344 w 424"/>
                    <a:gd name="T55" fmla="*/ 1 h 584"/>
                    <a:gd name="T56" fmla="*/ 326 w 424"/>
                    <a:gd name="T57" fmla="*/ 1 h 584"/>
                    <a:gd name="T58" fmla="*/ 335 w 424"/>
                    <a:gd name="T59" fmla="*/ 1 h 584"/>
                    <a:gd name="T60" fmla="*/ 362 w 424"/>
                    <a:gd name="T61" fmla="*/ 1 h 584"/>
                    <a:gd name="T62" fmla="*/ 369 w 424"/>
                    <a:gd name="T63" fmla="*/ 1 h 584"/>
                    <a:gd name="T64" fmla="*/ 375 w 424"/>
                    <a:gd name="T65" fmla="*/ 1 h 584"/>
                    <a:gd name="T66" fmla="*/ 371 w 424"/>
                    <a:gd name="T67" fmla="*/ 1 h 584"/>
                    <a:gd name="T68" fmla="*/ 385 w 424"/>
                    <a:gd name="T69" fmla="*/ 1 h 584"/>
                    <a:gd name="T70" fmla="*/ 402 w 424"/>
                    <a:gd name="T71" fmla="*/ 1 h 584"/>
                    <a:gd name="T72" fmla="*/ 421 w 424"/>
                    <a:gd name="T73" fmla="*/ 1 h 584"/>
                    <a:gd name="T74" fmla="*/ 415 w 424"/>
                    <a:gd name="T75" fmla="*/ 1 h 584"/>
                    <a:gd name="T76" fmla="*/ 387 w 424"/>
                    <a:gd name="T77" fmla="*/ 1 h 584"/>
                    <a:gd name="T78" fmla="*/ 369 w 424"/>
                    <a:gd name="T79" fmla="*/ 1 h 584"/>
                    <a:gd name="T80" fmla="*/ 356 w 424"/>
                    <a:gd name="T81" fmla="*/ 1 h 584"/>
                    <a:gd name="T82" fmla="*/ 336 w 424"/>
                    <a:gd name="T83" fmla="*/ 1 h 584"/>
                    <a:gd name="T84" fmla="*/ 307 w 424"/>
                    <a:gd name="T85" fmla="*/ 1 h 584"/>
                    <a:gd name="T86" fmla="*/ 305 w 424"/>
                    <a:gd name="T87" fmla="*/ 1 h 584"/>
                    <a:gd name="T88" fmla="*/ 331 w 424"/>
                    <a:gd name="T89" fmla="*/ 1 h 584"/>
                    <a:gd name="T90" fmla="*/ 362 w 424"/>
                    <a:gd name="T91" fmla="*/ 1 h 584"/>
                    <a:gd name="T92" fmla="*/ 345 w 424"/>
                    <a:gd name="T93" fmla="*/ 1 h 584"/>
                    <a:gd name="T94" fmla="*/ 324 w 424"/>
                    <a:gd name="T95" fmla="*/ 1 h 584"/>
                    <a:gd name="T96" fmla="*/ 296 w 424"/>
                    <a:gd name="T97" fmla="*/ 0 h 584"/>
                    <a:gd name="T98" fmla="*/ 265 w 424"/>
                    <a:gd name="T99" fmla="*/ 1 h 584"/>
                    <a:gd name="T100" fmla="*/ 238 w 424"/>
                    <a:gd name="T101" fmla="*/ 1 h 584"/>
                    <a:gd name="T102" fmla="*/ 213 w 424"/>
                    <a:gd name="T103" fmla="*/ 1 h 584"/>
                    <a:gd name="T104" fmla="*/ 194 w 424"/>
                    <a:gd name="T105" fmla="*/ 1 h 584"/>
                    <a:gd name="T106" fmla="*/ 190 w 424"/>
                    <a:gd name="T107" fmla="*/ 1 h 584"/>
                    <a:gd name="T108" fmla="*/ 180 w 424"/>
                    <a:gd name="T109" fmla="*/ 1 h 584"/>
                    <a:gd name="T110" fmla="*/ 154 w 424"/>
                    <a:gd name="T111" fmla="*/ 1 h 584"/>
                    <a:gd name="T112" fmla="*/ 130 w 424"/>
                    <a:gd name="T113" fmla="*/ 1 h 584"/>
                    <a:gd name="T114" fmla="*/ 107 w 424"/>
                    <a:gd name="T115" fmla="*/ 1 h 5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24" h="584">
                      <a:moveTo>
                        <a:pt x="98" y="81"/>
                      </a:moveTo>
                      <a:lnTo>
                        <a:pt x="93" y="83"/>
                      </a:lnTo>
                      <a:lnTo>
                        <a:pt x="88" y="85"/>
                      </a:lnTo>
                      <a:lnTo>
                        <a:pt x="84" y="83"/>
                      </a:lnTo>
                      <a:lnTo>
                        <a:pt x="80" y="83"/>
                      </a:lnTo>
                      <a:lnTo>
                        <a:pt x="75" y="83"/>
                      </a:lnTo>
                      <a:lnTo>
                        <a:pt x="71" y="85"/>
                      </a:lnTo>
                      <a:lnTo>
                        <a:pt x="65" y="90"/>
                      </a:lnTo>
                      <a:lnTo>
                        <a:pt x="60" y="97"/>
                      </a:lnTo>
                      <a:lnTo>
                        <a:pt x="51" y="117"/>
                      </a:lnTo>
                      <a:lnTo>
                        <a:pt x="46" y="134"/>
                      </a:lnTo>
                      <a:lnTo>
                        <a:pt x="41" y="148"/>
                      </a:lnTo>
                      <a:lnTo>
                        <a:pt x="33" y="159"/>
                      </a:lnTo>
                      <a:lnTo>
                        <a:pt x="28" y="164"/>
                      </a:lnTo>
                      <a:lnTo>
                        <a:pt x="22" y="168"/>
                      </a:lnTo>
                      <a:lnTo>
                        <a:pt x="16" y="173"/>
                      </a:lnTo>
                      <a:lnTo>
                        <a:pt x="10" y="179"/>
                      </a:lnTo>
                      <a:lnTo>
                        <a:pt x="5" y="184"/>
                      </a:lnTo>
                      <a:lnTo>
                        <a:pt x="2" y="190"/>
                      </a:lnTo>
                      <a:lnTo>
                        <a:pt x="0" y="195"/>
                      </a:lnTo>
                      <a:lnTo>
                        <a:pt x="2" y="201"/>
                      </a:lnTo>
                      <a:lnTo>
                        <a:pt x="7" y="208"/>
                      </a:lnTo>
                      <a:lnTo>
                        <a:pt x="11" y="211"/>
                      </a:lnTo>
                      <a:lnTo>
                        <a:pt x="15" y="217"/>
                      </a:lnTo>
                      <a:lnTo>
                        <a:pt x="18" y="224"/>
                      </a:lnTo>
                      <a:lnTo>
                        <a:pt x="20" y="235"/>
                      </a:lnTo>
                      <a:lnTo>
                        <a:pt x="25" y="246"/>
                      </a:lnTo>
                      <a:lnTo>
                        <a:pt x="32" y="251"/>
                      </a:lnTo>
                      <a:lnTo>
                        <a:pt x="41" y="244"/>
                      </a:lnTo>
                      <a:lnTo>
                        <a:pt x="49" y="233"/>
                      </a:lnTo>
                      <a:lnTo>
                        <a:pt x="56" y="228"/>
                      </a:lnTo>
                      <a:lnTo>
                        <a:pt x="63" y="226"/>
                      </a:lnTo>
                      <a:lnTo>
                        <a:pt x="71" y="224"/>
                      </a:lnTo>
                      <a:lnTo>
                        <a:pt x="76" y="220"/>
                      </a:lnTo>
                      <a:lnTo>
                        <a:pt x="81" y="219"/>
                      </a:lnTo>
                      <a:lnTo>
                        <a:pt x="84" y="219"/>
                      </a:lnTo>
                      <a:lnTo>
                        <a:pt x="87" y="226"/>
                      </a:lnTo>
                      <a:lnTo>
                        <a:pt x="93" y="239"/>
                      </a:lnTo>
                      <a:lnTo>
                        <a:pt x="99" y="251"/>
                      </a:lnTo>
                      <a:lnTo>
                        <a:pt x="104" y="258"/>
                      </a:lnTo>
                      <a:lnTo>
                        <a:pt x="107" y="262"/>
                      </a:lnTo>
                      <a:lnTo>
                        <a:pt x="107" y="266"/>
                      </a:lnTo>
                      <a:lnTo>
                        <a:pt x="107" y="273"/>
                      </a:lnTo>
                      <a:lnTo>
                        <a:pt x="107" y="284"/>
                      </a:lnTo>
                      <a:lnTo>
                        <a:pt x="108" y="293"/>
                      </a:lnTo>
                      <a:lnTo>
                        <a:pt x="110" y="304"/>
                      </a:lnTo>
                      <a:lnTo>
                        <a:pt x="115" y="315"/>
                      </a:lnTo>
                      <a:lnTo>
                        <a:pt x="123" y="325"/>
                      </a:lnTo>
                      <a:lnTo>
                        <a:pt x="129" y="336"/>
                      </a:lnTo>
                      <a:lnTo>
                        <a:pt x="134" y="347"/>
                      </a:lnTo>
                      <a:lnTo>
                        <a:pt x="136" y="356"/>
                      </a:lnTo>
                      <a:lnTo>
                        <a:pt x="137" y="369"/>
                      </a:lnTo>
                      <a:lnTo>
                        <a:pt x="138" y="383"/>
                      </a:lnTo>
                      <a:lnTo>
                        <a:pt x="139" y="401"/>
                      </a:lnTo>
                      <a:lnTo>
                        <a:pt x="140" y="421"/>
                      </a:lnTo>
                      <a:lnTo>
                        <a:pt x="140" y="439"/>
                      </a:lnTo>
                      <a:lnTo>
                        <a:pt x="139" y="450"/>
                      </a:lnTo>
                      <a:lnTo>
                        <a:pt x="136" y="461"/>
                      </a:lnTo>
                      <a:lnTo>
                        <a:pt x="133" y="472"/>
                      </a:lnTo>
                      <a:lnTo>
                        <a:pt x="130" y="483"/>
                      </a:lnTo>
                      <a:lnTo>
                        <a:pt x="129" y="494"/>
                      </a:lnTo>
                      <a:lnTo>
                        <a:pt x="130" y="503"/>
                      </a:lnTo>
                      <a:lnTo>
                        <a:pt x="134" y="508"/>
                      </a:lnTo>
                      <a:lnTo>
                        <a:pt x="137" y="512"/>
                      </a:lnTo>
                      <a:lnTo>
                        <a:pt x="139" y="519"/>
                      </a:lnTo>
                      <a:lnTo>
                        <a:pt x="140" y="530"/>
                      </a:lnTo>
                      <a:lnTo>
                        <a:pt x="141" y="541"/>
                      </a:lnTo>
                      <a:lnTo>
                        <a:pt x="145" y="552"/>
                      </a:lnTo>
                      <a:lnTo>
                        <a:pt x="149" y="561"/>
                      </a:lnTo>
                      <a:lnTo>
                        <a:pt x="153" y="564"/>
                      </a:lnTo>
                      <a:lnTo>
                        <a:pt x="159" y="570"/>
                      </a:lnTo>
                      <a:lnTo>
                        <a:pt x="165" y="575"/>
                      </a:lnTo>
                      <a:lnTo>
                        <a:pt x="173" y="580"/>
                      </a:lnTo>
                      <a:lnTo>
                        <a:pt x="180" y="584"/>
                      </a:lnTo>
                      <a:lnTo>
                        <a:pt x="187" y="584"/>
                      </a:lnTo>
                      <a:lnTo>
                        <a:pt x="192" y="584"/>
                      </a:lnTo>
                      <a:lnTo>
                        <a:pt x="197" y="579"/>
                      </a:lnTo>
                      <a:lnTo>
                        <a:pt x="200" y="571"/>
                      </a:lnTo>
                      <a:lnTo>
                        <a:pt x="204" y="562"/>
                      </a:lnTo>
                      <a:lnTo>
                        <a:pt x="211" y="553"/>
                      </a:lnTo>
                      <a:lnTo>
                        <a:pt x="217" y="544"/>
                      </a:lnTo>
                      <a:lnTo>
                        <a:pt x="224" y="533"/>
                      </a:lnTo>
                      <a:lnTo>
                        <a:pt x="230" y="523"/>
                      </a:lnTo>
                      <a:lnTo>
                        <a:pt x="237" y="514"/>
                      </a:lnTo>
                      <a:lnTo>
                        <a:pt x="242" y="504"/>
                      </a:lnTo>
                      <a:lnTo>
                        <a:pt x="246" y="495"/>
                      </a:lnTo>
                      <a:lnTo>
                        <a:pt x="251" y="486"/>
                      </a:lnTo>
                      <a:lnTo>
                        <a:pt x="255" y="476"/>
                      </a:lnTo>
                      <a:lnTo>
                        <a:pt x="259" y="465"/>
                      </a:lnTo>
                      <a:lnTo>
                        <a:pt x="264" y="454"/>
                      </a:lnTo>
                      <a:lnTo>
                        <a:pt x="268" y="445"/>
                      </a:lnTo>
                      <a:lnTo>
                        <a:pt x="274" y="438"/>
                      </a:lnTo>
                      <a:lnTo>
                        <a:pt x="279" y="434"/>
                      </a:lnTo>
                      <a:lnTo>
                        <a:pt x="284" y="432"/>
                      </a:lnTo>
                      <a:lnTo>
                        <a:pt x="291" y="430"/>
                      </a:lnTo>
                      <a:lnTo>
                        <a:pt x="296" y="429"/>
                      </a:lnTo>
                      <a:lnTo>
                        <a:pt x="302" y="427"/>
                      </a:lnTo>
                      <a:lnTo>
                        <a:pt x="306" y="425"/>
                      </a:lnTo>
                      <a:lnTo>
                        <a:pt x="311" y="421"/>
                      </a:lnTo>
                      <a:lnTo>
                        <a:pt x="316" y="418"/>
                      </a:lnTo>
                      <a:lnTo>
                        <a:pt x="319" y="414"/>
                      </a:lnTo>
                      <a:lnTo>
                        <a:pt x="326" y="407"/>
                      </a:lnTo>
                      <a:lnTo>
                        <a:pt x="331" y="401"/>
                      </a:lnTo>
                      <a:lnTo>
                        <a:pt x="335" y="396"/>
                      </a:lnTo>
                      <a:lnTo>
                        <a:pt x="342" y="391"/>
                      </a:lnTo>
                      <a:lnTo>
                        <a:pt x="347" y="383"/>
                      </a:lnTo>
                      <a:lnTo>
                        <a:pt x="352" y="374"/>
                      </a:lnTo>
                      <a:lnTo>
                        <a:pt x="355" y="367"/>
                      </a:lnTo>
                      <a:lnTo>
                        <a:pt x="355" y="360"/>
                      </a:lnTo>
                      <a:lnTo>
                        <a:pt x="353" y="354"/>
                      </a:lnTo>
                      <a:lnTo>
                        <a:pt x="348" y="349"/>
                      </a:lnTo>
                      <a:lnTo>
                        <a:pt x="344" y="343"/>
                      </a:lnTo>
                      <a:lnTo>
                        <a:pt x="341" y="342"/>
                      </a:lnTo>
                      <a:lnTo>
                        <a:pt x="336" y="340"/>
                      </a:lnTo>
                      <a:lnTo>
                        <a:pt x="330" y="336"/>
                      </a:lnTo>
                      <a:lnTo>
                        <a:pt x="326" y="333"/>
                      </a:lnTo>
                      <a:lnTo>
                        <a:pt x="326" y="324"/>
                      </a:lnTo>
                      <a:lnTo>
                        <a:pt x="329" y="313"/>
                      </a:lnTo>
                      <a:lnTo>
                        <a:pt x="332" y="302"/>
                      </a:lnTo>
                      <a:lnTo>
                        <a:pt x="335" y="296"/>
                      </a:lnTo>
                      <a:lnTo>
                        <a:pt x="341" y="298"/>
                      </a:lnTo>
                      <a:lnTo>
                        <a:pt x="347" y="302"/>
                      </a:lnTo>
                      <a:lnTo>
                        <a:pt x="356" y="304"/>
                      </a:lnTo>
                      <a:lnTo>
                        <a:pt x="362" y="306"/>
                      </a:lnTo>
                      <a:lnTo>
                        <a:pt x="366" y="306"/>
                      </a:lnTo>
                      <a:lnTo>
                        <a:pt x="367" y="304"/>
                      </a:lnTo>
                      <a:lnTo>
                        <a:pt x="369" y="298"/>
                      </a:lnTo>
                      <a:lnTo>
                        <a:pt x="370" y="289"/>
                      </a:lnTo>
                      <a:lnTo>
                        <a:pt x="372" y="275"/>
                      </a:lnTo>
                      <a:lnTo>
                        <a:pt x="374" y="260"/>
                      </a:lnTo>
                      <a:lnTo>
                        <a:pt x="375" y="248"/>
                      </a:lnTo>
                      <a:lnTo>
                        <a:pt x="374" y="237"/>
                      </a:lnTo>
                      <a:lnTo>
                        <a:pt x="373" y="224"/>
                      </a:lnTo>
                      <a:lnTo>
                        <a:pt x="371" y="210"/>
                      </a:lnTo>
                      <a:lnTo>
                        <a:pt x="371" y="192"/>
                      </a:lnTo>
                      <a:lnTo>
                        <a:pt x="373" y="172"/>
                      </a:lnTo>
                      <a:lnTo>
                        <a:pt x="378" y="155"/>
                      </a:lnTo>
                      <a:lnTo>
                        <a:pt x="381" y="143"/>
                      </a:lnTo>
                      <a:lnTo>
                        <a:pt x="385" y="134"/>
                      </a:lnTo>
                      <a:lnTo>
                        <a:pt x="391" y="125"/>
                      </a:lnTo>
                      <a:lnTo>
                        <a:pt x="394" y="119"/>
                      </a:lnTo>
                      <a:lnTo>
                        <a:pt x="398" y="114"/>
                      </a:lnTo>
                      <a:lnTo>
                        <a:pt x="402" y="108"/>
                      </a:lnTo>
                      <a:lnTo>
                        <a:pt x="408" y="103"/>
                      </a:lnTo>
                      <a:lnTo>
                        <a:pt x="412" y="97"/>
                      </a:lnTo>
                      <a:lnTo>
                        <a:pt x="417" y="92"/>
                      </a:lnTo>
                      <a:lnTo>
                        <a:pt x="421" y="85"/>
                      </a:lnTo>
                      <a:lnTo>
                        <a:pt x="423" y="79"/>
                      </a:lnTo>
                      <a:lnTo>
                        <a:pt x="424" y="69"/>
                      </a:lnTo>
                      <a:lnTo>
                        <a:pt x="421" y="63"/>
                      </a:lnTo>
                      <a:lnTo>
                        <a:pt x="415" y="63"/>
                      </a:lnTo>
                      <a:lnTo>
                        <a:pt x="409" y="65"/>
                      </a:lnTo>
                      <a:lnTo>
                        <a:pt x="402" y="65"/>
                      </a:lnTo>
                      <a:lnTo>
                        <a:pt x="395" y="63"/>
                      </a:lnTo>
                      <a:lnTo>
                        <a:pt x="387" y="61"/>
                      </a:lnTo>
                      <a:lnTo>
                        <a:pt x="382" y="60"/>
                      </a:lnTo>
                      <a:lnTo>
                        <a:pt x="376" y="60"/>
                      </a:lnTo>
                      <a:lnTo>
                        <a:pt x="372" y="60"/>
                      </a:lnTo>
                      <a:lnTo>
                        <a:pt x="369" y="65"/>
                      </a:lnTo>
                      <a:lnTo>
                        <a:pt x="366" y="72"/>
                      </a:lnTo>
                      <a:lnTo>
                        <a:pt x="363" y="76"/>
                      </a:lnTo>
                      <a:lnTo>
                        <a:pt x="360" y="78"/>
                      </a:lnTo>
                      <a:lnTo>
                        <a:pt x="356" y="79"/>
                      </a:lnTo>
                      <a:lnTo>
                        <a:pt x="352" y="81"/>
                      </a:lnTo>
                      <a:lnTo>
                        <a:pt x="346" y="81"/>
                      </a:lnTo>
                      <a:lnTo>
                        <a:pt x="342" y="81"/>
                      </a:lnTo>
                      <a:lnTo>
                        <a:pt x="336" y="81"/>
                      </a:lnTo>
                      <a:lnTo>
                        <a:pt x="332" y="81"/>
                      </a:lnTo>
                      <a:lnTo>
                        <a:pt x="323" y="79"/>
                      </a:lnTo>
                      <a:lnTo>
                        <a:pt x="315" y="78"/>
                      </a:lnTo>
                      <a:lnTo>
                        <a:pt x="307" y="76"/>
                      </a:lnTo>
                      <a:lnTo>
                        <a:pt x="301" y="76"/>
                      </a:lnTo>
                      <a:lnTo>
                        <a:pt x="297" y="76"/>
                      </a:lnTo>
                      <a:lnTo>
                        <a:pt x="300" y="74"/>
                      </a:lnTo>
                      <a:lnTo>
                        <a:pt x="305" y="70"/>
                      </a:lnTo>
                      <a:lnTo>
                        <a:pt x="311" y="61"/>
                      </a:lnTo>
                      <a:lnTo>
                        <a:pt x="318" y="52"/>
                      </a:lnTo>
                      <a:lnTo>
                        <a:pt x="324" y="47"/>
                      </a:lnTo>
                      <a:lnTo>
                        <a:pt x="331" y="45"/>
                      </a:lnTo>
                      <a:lnTo>
                        <a:pt x="337" y="43"/>
                      </a:lnTo>
                      <a:lnTo>
                        <a:pt x="345" y="43"/>
                      </a:lnTo>
                      <a:lnTo>
                        <a:pt x="355" y="45"/>
                      </a:lnTo>
                      <a:lnTo>
                        <a:pt x="362" y="49"/>
                      </a:lnTo>
                      <a:lnTo>
                        <a:pt x="366" y="49"/>
                      </a:lnTo>
                      <a:lnTo>
                        <a:pt x="360" y="34"/>
                      </a:lnTo>
                      <a:lnTo>
                        <a:pt x="353" y="20"/>
                      </a:lnTo>
                      <a:lnTo>
                        <a:pt x="345" y="11"/>
                      </a:lnTo>
                      <a:lnTo>
                        <a:pt x="339" y="5"/>
                      </a:lnTo>
                      <a:lnTo>
                        <a:pt x="335" y="3"/>
                      </a:lnTo>
                      <a:lnTo>
                        <a:pt x="330" y="3"/>
                      </a:lnTo>
                      <a:lnTo>
                        <a:pt x="324" y="2"/>
                      </a:lnTo>
                      <a:lnTo>
                        <a:pt x="318" y="0"/>
                      </a:lnTo>
                      <a:lnTo>
                        <a:pt x="311" y="0"/>
                      </a:lnTo>
                      <a:lnTo>
                        <a:pt x="304" y="0"/>
                      </a:lnTo>
                      <a:lnTo>
                        <a:pt x="296" y="0"/>
                      </a:lnTo>
                      <a:lnTo>
                        <a:pt x="289" y="2"/>
                      </a:lnTo>
                      <a:lnTo>
                        <a:pt x="281" y="3"/>
                      </a:lnTo>
                      <a:lnTo>
                        <a:pt x="274" y="5"/>
                      </a:lnTo>
                      <a:lnTo>
                        <a:pt x="265" y="5"/>
                      </a:lnTo>
                      <a:lnTo>
                        <a:pt x="257" y="5"/>
                      </a:lnTo>
                      <a:lnTo>
                        <a:pt x="250" y="7"/>
                      </a:lnTo>
                      <a:lnTo>
                        <a:pt x="243" y="7"/>
                      </a:lnTo>
                      <a:lnTo>
                        <a:pt x="238" y="7"/>
                      </a:lnTo>
                      <a:lnTo>
                        <a:pt x="233" y="9"/>
                      </a:lnTo>
                      <a:lnTo>
                        <a:pt x="226" y="14"/>
                      </a:lnTo>
                      <a:lnTo>
                        <a:pt x="219" y="20"/>
                      </a:lnTo>
                      <a:lnTo>
                        <a:pt x="213" y="25"/>
                      </a:lnTo>
                      <a:lnTo>
                        <a:pt x="206" y="27"/>
                      </a:lnTo>
                      <a:lnTo>
                        <a:pt x="201" y="27"/>
                      </a:lnTo>
                      <a:lnTo>
                        <a:pt x="198" y="29"/>
                      </a:lnTo>
                      <a:lnTo>
                        <a:pt x="194" y="32"/>
                      </a:lnTo>
                      <a:lnTo>
                        <a:pt x="189" y="36"/>
                      </a:lnTo>
                      <a:lnTo>
                        <a:pt x="186" y="41"/>
                      </a:lnTo>
                      <a:lnTo>
                        <a:pt x="187" y="47"/>
                      </a:lnTo>
                      <a:lnTo>
                        <a:pt x="190" y="56"/>
                      </a:lnTo>
                      <a:lnTo>
                        <a:pt x="192" y="65"/>
                      </a:lnTo>
                      <a:lnTo>
                        <a:pt x="191" y="70"/>
                      </a:lnTo>
                      <a:lnTo>
                        <a:pt x="187" y="70"/>
                      </a:lnTo>
                      <a:lnTo>
                        <a:pt x="180" y="70"/>
                      </a:lnTo>
                      <a:lnTo>
                        <a:pt x="173" y="72"/>
                      </a:lnTo>
                      <a:lnTo>
                        <a:pt x="165" y="76"/>
                      </a:lnTo>
                      <a:lnTo>
                        <a:pt x="160" y="76"/>
                      </a:lnTo>
                      <a:lnTo>
                        <a:pt x="154" y="76"/>
                      </a:lnTo>
                      <a:lnTo>
                        <a:pt x="150" y="74"/>
                      </a:lnTo>
                      <a:lnTo>
                        <a:pt x="145" y="74"/>
                      </a:lnTo>
                      <a:lnTo>
                        <a:pt x="137" y="76"/>
                      </a:lnTo>
                      <a:lnTo>
                        <a:pt x="130" y="78"/>
                      </a:lnTo>
                      <a:lnTo>
                        <a:pt x="127" y="79"/>
                      </a:lnTo>
                      <a:lnTo>
                        <a:pt x="124" y="79"/>
                      </a:lnTo>
                      <a:lnTo>
                        <a:pt x="116" y="78"/>
                      </a:lnTo>
                      <a:lnTo>
                        <a:pt x="107" y="78"/>
                      </a:lnTo>
                      <a:lnTo>
                        <a:pt x="98" y="81"/>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265" dirty="0"/>
                </a:p>
              </p:txBody>
            </p:sp>
            <p:sp>
              <p:nvSpPr>
                <p:cNvPr id="74" name="Freeform 9"/>
                <p:cNvSpPr>
                  <a:spLocks/>
                </p:cNvSpPr>
                <p:nvPr/>
              </p:nvSpPr>
              <p:spPr bwMode="auto">
                <a:xfrm>
                  <a:off x="3442" y="1844"/>
                  <a:ext cx="229" cy="98"/>
                </a:xfrm>
                <a:custGeom>
                  <a:avLst/>
                  <a:gdLst>
                    <a:gd name="T0" fmla="*/ 228 w 229"/>
                    <a:gd name="T1" fmla="*/ 0 h 197"/>
                    <a:gd name="T2" fmla="*/ 210 w 229"/>
                    <a:gd name="T3" fmla="*/ 0 h 197"/>
                    <a:gd name="T4" fmla="*/ 185 w 229"/>
                    <a:gd name="T5" fmla="*/ 0 h 197"/>
                    <a:gd name="T6" fmla="*/ 163 w 229"/>
                    <a:gd name="T7" fmla="*/ 0 h 197"/>
                    <a:gd name="T8" fmla="*/ 150 w 229"/>
                    <a:gd name="T9" fmla="*/ 0 h 197"/>
                    <a:gd name="T10" fmla="*/ 128 w 229"/>
                    <a:gd name="T11" fmla="*/ 0 h 197"/>
                    <a:gd name="T12" fmla="*/ 102 w 229"/>
                    <a:gd name="T13" fmla="*/ 0 h 197"/>
                    <a:gd name="T14" fmla="*/ 81 w 229"/>
                    <a:gd name="T15" fmla="*/ 0 h 197"/>
                    <a:gd name="T16" fmla="*/ 69 w 229"/>
                    <a:gd name="T17" fmla="*/ 0 h 197"/>
                    <a:gd name="T18" fmla="*/ 56 w 229"/>
                    <a:gd name="T19" fmla="*/ 0 h 197"/>
                    <a:gd name="T20" fmla="*/ 43 w 229"/>
                    <a:gd name="T21" fmla="*/ 0 h 197"/>
                    <a:gd name="T22" fmla="*/ 31 w 229"/>
                    <a:gd name="T23" fmla="*/ 0 h 197"/>
                    <a:gd name="T24" fmla="*/ 20 w 229"/>
                    <a:gd name="T25" fmla="*/ 0 h 197"/>
                    <a:gd name="T26" fmla="*/ 4 w 229"/>
                    <a:gd name="T27" fmla="*/ 0 h 197"/>
                    <a:gd name="T28" fmla="*/ 1 w 229"/>
                    <a:gd name="T29" fmla="*/ 0 h 197"/>
                    <a:gd name="T30" fmla="*/ 12 w 229"/>
                    <a:gd name="T31" fmla="*/ 0 h 197"/>
                    <a:gd name="T32" fmla="*/ 23 w 229"/>
                    <a:gd name="T33" fmla="*/ 0 h 197"/>
                    <a:gd name="T34" fmla="*/ 37 w 229"/>
                    <a:gd name="T35" fmla="*/ 0 h 197"/>
                    <a:gd name="T36" fmla="*/ 50 w 229"/>
                    <a:gd name="T37" fmla="*/ 0 h 197"/>
                    <a:gd name="T38" fmla="*/ 56 w 229"/>
                    <a:gd name="T39" fmla="*/ 0 h 197"/>
                    <a:gd name="T40" fmla="*/ 40 w 229"/>
                    <a:gd name="T41" fmla="*/ 0 h 197"/>
                    <a:gd name="T42" fmla="*/ 31 w 229"/>
                    <a:gd name="T43" fmla="*/ 0 h 197"/>
                    <a:gd name="T44" fmla="*/ 28 w 229"/>
                    <a:gd name="T45" fmla="*/ 0 h 197"/>
                    <a:gd name="T46" fmla="*/ 60 w 229"/>
                    <a:gd name="T47" fmla="*/ 0 h 197"/>
                    <a:gd name="T48" fmla="*/ 69 w 229"/>
                    <a:gd name="T49" fmla="*/ 0 h 197"/>
                    <a:gd name="T50" fmla="*/ 78 w 229"/>
                    <a:gd name="T51" fmla="*/ 0 h 197"/>
                    <a:gd name="T52" fmla="*/ 88 w 229"/>
                    <a:gd name="T53" fmla="*/ 0 h 197"/>
                    <a:gd name="T54" fmla="*/ 100 w 229"/>
                    <a:gd name="T55" fmla="*/ 0 h 197"/>
                    <a:gd name="T56" fmla="*/ 107 w 229"/>
                    <a:gd name="T57" fmla="*/ 0 h 197"/>
                    <a:gd name="T58" fmla="*/ 108 w 229"/>
                    <a:gd name="T59" fmla="*/ 0 h 197"/>
                    <a:gd name="T60" fmla="*/ 108 w 229"/>
                    <a:gd name="T61" fmla="*/ 0 h 197"/>
                    <a:gd name="T62" fmla="*/ 113 w 229"/>
                    <a:gd name="T63" fmla="*/ 0 h 197"/>
                    <a:gd name="T64" fmla="*/ 121 w 229"/>
                    <a:gd name="T65" fmla="*/ 0 h 197"/>
                    <a:gd name="T66" fmla="*/ 133 w 229"/>
                    <a:gd name="T67" fmla="*/ 0 h 197"/>
                    <a:gd name="T68" fmla="*/ 143 w 229"/>
                    <a:gd name="T69" fmla="*/ 0 h 197"/>
                    <a:gd name="T70" fmla="*/ 146 w 229"/>
                    <a:gd name="T71" fmla="*/ 0 h 197"/>
                    <a:gd name="T72" fmla="*/ 153 w 229"/>
                    <a:gd name="T73" fmla="*/ 0 h 197"/>
                    <a:gd name="T74" fmla="*/ 167 w 229"/>
                    <a:gd name="T75" fmla="*/ 0 h 197"/>
                    <a:gd name="T76" fmla="*/ 179 w 229"/>
                    <a:gd name="T77" fmla="*/ 0 h 197"/>
                    <a:gd name="T78" fmla="*/ 194 w 229"/>
                    <a:gd name="T79" fmla="*/ 0 h 197"/>
                    <a:gd name="T80" fmla="*/ 216 w 229"/>
                    <a:gd name="T81" fmla="*/ 0 h 1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29" h="197">
                      <a:moveTo>
                        <a:pt x="229" y="20"/>
                      </a:moveTo>
                      <a:lnTo>
                        <a:pt x="228" y="18"/>
                      </a:lnTo>
                      <a:lnTo>
                        <a:pt x="221" y="18"/>
                      </a:lnTo>
                      <a:lnTo>
                        <a:pt x="210" y="18"/>
                      </a:lnTo>
                      <a:lnTo>
                        <a:pt x="198" y="18"/>
                      </a:lnTo>
                      <a:lnTo>
                        <a:pt x="185" y="16"/>
                      </a:lnTo>
                      <a:lnTo>
                        <a:pt x="173" y="16"/>
                      </a:lnTo>
                      <a:lnTo>
                        <a:pt x="163" y="14"/>
                      </a:lnTo>
                      <a:lnTo>
                        <a:pt x="156" y="12"/>
                      </a:lnTo>
                      <a:lnTo>
                        <a:pt x="150" y="9"/>
                      </a:lnTo>
                      <a:lnTo>
                        <a:pt x="140" y="7"/>
                      </a:lnTo>
                      <a:lnTo>
                        <a:pt x="128" y="3"/>
                      </a:lnTo>
                      <a:lnTo>
                        <a:pt x="115" y="2"/>
                      </a:lnTo>
                      <a:lnTo>
                        <a:pt x="102" y="0"/>
                      </a:lnTo>
                      <a:lnTo>
                        <a:pt x="91" y="2"/>
                      </a:lnTo>
                      <a:lnTo>
                        <a:pt x="81" y="3"/>
                      </a:lnTo>
                      <a:lnTo>
                        <a:pt x="75" y="7"/>
                      </a:lnTo>
                      <a:lnTo>
                        <a:pt x="69" y="12"/>
                      </a:lnTo>
                      <a:lnTo>
                        <a:pt x="63" y="16"/>
                      </a:lnTo>
                      <a:lnTo>
                        <a:pt x="56" y="18"/>
                      </a:lnTo>
                      <a:lnTo>
                        <a:pt x="50" y="20"/>
                      </a:lnTo>
                      <a:lnTo>
                        <a:pt x="43" y="23"/>
                      </a:lnTo>
                      <a:lnTo>
                        <a:pt x="37" y="25"/>
                      </a:lnTo>
                      <a:lnTo>
                        <a:pt x="31" y="27"/>
                      </a:lnTo>
                      <a:lnTo>
                        <a:pt x="27" y="29"/>
                      </a:lnTo>
                      <a:lnTo>
                        <a:pt x="20" y="32"/>
                      </a:lnTo>
                      <a:lnTo>
                        <a:pt x="11" y="32"/>
                      </a:lnTo>
                      <a:lnTo>
                        <a:pt x="4" y="32"/>
                      </a:lnTo>
                      <a:lnTo>
                        <a:pt x="0" y="38"/>
                      </a:lnTo>
                      <a:lnTo>
                        <a:pt x="1" y="47"/>
                      </a:lnTo>
                      <a:lnTo>
                        <a:pt x="5" y="54"/>
                      </a:lnTo>
                      <a:lnTo>
                        <a:pt x="12" y="59"/>
                      </a:lnTo>
                      <a:lnTo>
                        <a:pt x="17" y="65"/>
                      </a:lnTo>
                      <a:lnTo>
                        <a:pt x="23" y="69"/>
                      </a:lnTo>
                      <a:lnTo>
                        <a:pt x="29" y="70"/>
                      </a:lnTo>
                      <a:lnTo>
                        <a:pt x="37" y="74"/>
                      </a:lnTo>
                      <a:lnTo>
                        <a:pt x="43" y="79"/>
                      </a:lnTo>
                      <a:lnTo>
                        <a:pt x="50" y="88"/>
                      </a:lnTo>
                      <a:lnTo>
                        <a:pt x="55" y="99"/>
                      </a:lnTo>
                      <a:lnTo>
                        <a:pt x="56" y="110"/>
                      </a:lnTo>
                      <a:lnTo>
                        <a:pt x="50" y="119"/>
                      </a:lnTo>
                      <a:lnTo>
                        <a:pt x="40" y="128"/>
                      </a:lnTo>
                      <a:lnTo>
                        <a:pt x="35" y="141"/>
                      </a:lnTo>
                      <a:lnTo>
                        <a:pt x="31" y="152"/>
                      </a:lnTo>
                      <a:lnTo>
                        <a:pt x="30" y="157"/>
                      </a:lnTo>
                      <a:lnTo>
                        <a:pt x="28" y="188"/>
                      </a:lnTo>
                      <a:lnTo>
                        <a:pt x="57" y="188"/>
                      </a:lnTo>
                      <a:lnTo>
                        <a:pt x="60" y="190"/>
                      </a:lnTo>
                      <a:lnTo>
                        <a:pt x="64" y="193"/>
                      </a:lnTo>
                      <a:lnTo>
                        <a:pt x="69" y="197"/>
                      </a:lnTo>
                      <a:lnTo>
                        <a:pt x="75" y="195"/>
                      </a:lnTo>
                      <a:lnTo>
                        <a:pt x="78" y="192"/>
                      </a:lnTo>
                      <a:lnTo>
                        <a:pt x="82" y="188"/>
                      </a:lnTo>
                      <a:lnTo>
                        <a:pt x="88" y="182"/>
                      </a:lnTo>
                      <a:lnTo>
                        <a:pt x="93" y="175"/>
                      </a:lnTo>
                      <a:lnTo>
                        <a:pt x="100" y="170"/>
                      </a:lnTo>
                      <a:lnTo>
                        <a:pt x="104" y="164"/>
                      </a:lnTo>
                      <a:lnTo>
                        <a:pt x="107" y="159"/>
                      </a:lnTo>
                      <a:lnTo>
                        <a:pt x="108" y="155"/>
                      </a:lnTo>
                      <a:lnTo>
                        <a:pt x="108" y="148"/>
                      </a:lnTo>
                      <a:lnTo>
                        <a:pt x="107" y="139"/>
                      </a:lnTo>
                      <a:lnTo>
                        <a:pt x="108" y="128"/>
                      </a:lnTo>
                      <a:lnTo>
                        <a:pt x="109" y="117"/>
                      </a:lnTo>
                      <a:lnTo>
                        <a:pt x="113" y="105"/>
                      </a:lnTo>
                      <a:lnTo>
                        <a:pt x="117" y="92"/>
                      </a:lnTo>
                      <a:lnTo>
                        <a:pt x="121" y="85"/>
                      </a:lnTo>
                      <a:lnTo>
                        <a:pt x="127" y="83"/>
                      </a:lnTo>
                      <a:lnTo>
                        <a:pt x="133" y="88"/>
                      </a:lnTo>
                      <a:lnTo>
                        <a:pt x="139" y="97"/>
                      </a:lnTo>
                      <a:lnTo>
                        <a:pt x="143" y="107"/>
                      </a:lnTo>
                      <a:lnTo>
                        <a:pt x="145" y="117"/>
                      </a:lnTo>
                      <a:lnTo>
                        <a:pt x="146" y="125"/>
                      </a:lnTo>
                      <a:lnTo>
                        <a:pt x="148" y="128"/>
                      </a:lnTo>
                      <a:lnTo>
                        <a:pt x="153" y="130"/>
                      </a:lnTo>
                      <a:lnTo>
                        <a:pt x="160" y="125"/>
                      </a:lnTo>
                      <a:lnTo>
                        <a:pt x="167" y="117"/>
                      </a:lnTo>
                      <a:lnTo>
                        <a:pt x="172" y="107"/>
                      </a:lnTo>
                      <a:lnTo>
                        <a:pt x="179" y="92"/>
                      </a:lnTo>
                      <a:lnTo>
                        <a:pt x="186" y="78"/>
                      </a:lnTo>
                      <a:lnTo>
                        <a:pt x="194" y="61"/>
                      </a:lnTo>
                      <a:lnTo>
                        <a:pt x="204" y="45"/>
                      </a:lnTo>
                      <a:lnTo>
                        <a:pt x="216" y="31"/>
                      </a:lnTo>
                      <a:lnTo>
                        <a:pt x="229" y="20"/>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265" dirty="0"/>
                </a:p>
              </p:txBody>
            </p:sp>
            <p:sp>
              <p:nvSpPr>
                <p:cNvPr id="75" name="Freeform 10"/>
                <p:cNvSpPr>
                  <a:spLocks/>
                </p:cNvSpPr>
                <p:nvPr/>
              </p:nvSpPr>
              <p:spPr bwMode="auto">
                <a:xfrm>
                  <a:off x="3240" y="1997"/>
                  <a:ext cx="115" cy="49"/>
                </a:xfrm>
                <a:custGeom>
                  <a:avLst/>
                  <a:gdLst>
                    <a:gd name="T0" fmla="*/ 12 w 115"/>
                    <a:gd name="T1" fmla="*/ 0 h 100"/>
                    <a:gd name="T2" fmla="*/ 18 w 115"/>
                    <a:gd name="T3" fmla="*/ 0 h 100"/>
                    <a:gd name="T4" fmla="*/ 24 w 115"/>
                    <a:gd name="T5" fmla="*/ 0 h 100"/>
                    <a:gd name="T6" fmla="*/ 32 w 115"/>
                    <a:gd name="T7" fmla="*/ 0 h 100"/>
                    <a:gd name="T8" fmla="*/ 38 w 115"/>
                    <a:gd name="T9" fmla="*/ 0 h 100"/>
                    <a:gd name="T10" fmla="*/ 46 w 115"/>
                    <a:gd name="T11" fmla="*/ 0 h 100"/>
                    <a:gd name="T12" fmla="*/ 51 w 115"/>
                    <a:gd name="T13" fmla="*/ 0 h 100"/>
                    <a:gd name="T14" fmla="*/ 57 w 115"/>
                    <a:gd name="T15" fmla="*/ 0 h 100"/>
                    <a:gd name="T16" fmla="*/ 61 w 115"/>
                    <a:gd name="T17" fmla="*/ 0 h 100"/>
                    <a:gd name="T18" fmla="*/ 64 w 115"/>
                    <a:gd name="T19" fmla="*/ 0 h 100"/>
                    <a:gd name="T20" fmla="*/ 68 w 115"/>
                    <a:gd name="T21" fmla="*/ 0 h 100"/>
                    <a:gd name="T22" fmla="*/ 71 w 115"/>
                    <a:gd name="T23" fmla="*/ 0 h 100"/>
                    <a:gd name="T24" fmla="*/ 75 w 115"/>
                    <a:gd name="T25" fmla="*/ 0 h 100"/>
                    <a:gd name="T26" fmla="*/ 80 w 115"/>
                    <a:gd name="T27" fmla="*/ 0 h 100"/>
                    <a:gd name="T28" fmla="*/ 85 w 115"/>
                    <a:gd name="T29" fmla="*/ 0 h 100"/>
                    <a:gd name="T30" fmla="*/ 89 w 115"/>
                    <a:gd name="T31" fmla="*/ 0 h 100"/>
                    <a:gd name="T32" fmla="*/ 95 w 115"/>
                    <a:gd name="T33" fmla="*/ 0 h 100"/>
                    <a:gd name="T34" fmla="*/ 103 w 115"/>
                    <a:gd name="T35" fmla="*/ 0 h 100"/>
                    <a:gd name="T36" fmla="*/ 110 w 115"/>
                    <a:gd name="T37" fmla="*/ 0 h 100"/>
                    <a:gd name="T38" fmla="*/ 114 w 115"/>
                    <a:gd name="T39" fmla="*/ 0 h 100"/>
                    <a:gd name="T40" fmla="*/ 115 w 115"/>
                    <a:gd name="T41" fmla="*/ 0 h 100"/>
                    <a:gd name="T42" fmla="*/ 114 w 115"/>
                    <a:gd name="T43" fmla="*/ 0 h 100"/>
                    <a:gd name="T44" fmla="*/ 112 w 115"/>
                    <a:gd name="T45" fmla="*/ 0 h 100"/>
                    <a:gd name="T46" fmla="*/ 108 w 115"/>
                    <a:gd name="T47" fmla="*/ 0 h 100"/>
                    <a:gd name="T48" fmla="*/ 103 w 115"/>
                    <a:gd name="T49" fmla="*/ 0 h 100"/>
                    <a:gd name="T50" fmla="*/ 98 w 115"/>
                    <a:gd name="T51" fmla="*/ 0 h 100"/>
                    <a:gd name="T52" fmla="*/ 92 w 115"/>
                    <a:gd name="T53" fmla="*/ 0 h 100"/>
                    <a:gd name="T54" fmla="*/ 86 w 115"/>
                    <a:gd name="T55" fmla="*/ 0 h 100"/>
                    <a:gd name="T56" fmla="*/ 81 w 115"/>
                    <a:gd name="T57" fmla="*/ 0 h 100"/>
                    <a:gd name="T58" fmla="*/ 75 w 115"/>
                    <a:gd name="T59" fmla="*/ 0 h 100"/>
                    <a:gd name="T60" fmla="*/ 69 w 115"/>
                    <a:gd name="T61" fmla="*/ 0 h 100"/>
                    <a:gd name="T62" fmla="*/ 62 w 115"/>
                    <a:gd name="T63" fmla="*/ 0 h 100"/>
                    <a:gd name="T64" fmla="*/ 56 w 115"/>
                    <a:gd name="T65" fmla="*/ 0 h 100"/>
                    <a:gd name="T66" fmla="*/ 49 w 115"/>
                    <a:gd name="T67" fmla="*/ 0 h 100"/>
                    <a:gd name="T68" fmla="*/ 45 w 115"/>
                    <a:gd name="T69" fmla="*/ 0 h 100"/>
                    <a:gd name="T70" fmla="*/ 42 w 115"/>
                    <a:gd name="T71" fmla="*/ 0 h 100"/>
                    <a:gd name="T72" fmla="*/ 41 w 115"/>
                    <a:gd name="T73" fmla="*/ 0 h 100"/>
                    <a:gd name="T74" fmla="*/ 35 w 115"/>
                    <a:gd name="T75" fmla="*/ 0 h 100"/>
                    <a:gd name="T76" fmla="*/ 25 w 115"/>
                    <a:gd name="T77" fmla="*/ 0 h 100"/>
                    <a:gd name="T78" fmla="*/ 15 w 115"/>
                    <a:gd name="T79" fmla="*/ 0 h 100"/>
                    <a:gd name="T80" fmla="*/ 9 w 115"/>
                    <a:gd name="T81" fmla="*/ 0 h 100"/>
                    <a:gd name="T82" fmla="*/ 11 w 115"/>
                    <a:gd name="T83" fmla="*/ 0 h 100"/>
                    <a:gd name="T84" fmla="*/ 17 w 115"/>
                    <a:gd name="T85" fmla="*/ 0 h 100"/>
                    <a:gd name="T86" fmla="*/ 21 w 115"/>
                    <a:gd name="T87" fmla="*/ 0 h 100"/>
                    <a:gd name="T88" fmla="*/ 23 w 115"/>
                    <a:gd name="T89" fmla="*/ 0 h 100"/>
                    <a:gd name="T90" fmla="*/ 0 w 115"/>
                    <a:gd name="T91" fmla="*/ 0 h 100"/>
                    <a:gd name="T92" fmla="*/ 0 w 115"/>
                    <a:gd name="T93" fmla="*/ 0 h 100"/>
                    <a:gd name="T94" fmla="*/ 2 w 115"/>
                    <a:gd name="T95" fmla="*/ 0 h 100"/>
                    <a:gd name="T96" fmla="*/ 5 w 115"/>
                    <a:gd name="T97" fmla="*/ 0 h 100"/>
                    <a:gd name="T98" fmla="*/ 12 w 115"/>
                    <a:gd name="T99" fmla="*/ 0 h 1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5" h="100">
                      <a:moveTo>
                        <a:pt x="12" y="8"/>
                      </a:moveTo>
                      <a:lnTo>
                        <a:pt x="18" y="4"/>
                      </a:lnTo>
                      <a:lnTo>
                        <a:pt x="24" y="0"/>
                      </a:lnTo>
                      <a:lnTo>
                        <a:pt x="32" y="0"/>
                      </a:lnTo>
                      <a:lnTo>
                        <a:pt x="38" y="0"/>
                      </a:lnTo>
                      <a:lnTo>
                        <a:pt x="46" y="2"/>
                      </a:lnTo>
                      <a:lnTo>
                        <a:pt x="51" y="4"/>
                      </a:lnTo>
                      <a:lnTo>
                        <a:pt x="57" y="8"/>
                      </a:lnTo>
                      <a:lnTo>
                        <a:pt x="61" y="11"/>
                      </a:lnTo>
                      <a:lnTo>
                        <a:pt x="64" y="15"/>
                      </a:lnTo>
                      <a:lnTo>
                        <a:pt x="68" y="20"/>
                      </a:lnTo>
                      <a:lnTo>
                        <a:pt x="71" y="24"/>
                      </a:lnTo>
                      <a:lnTo>
                        <a:pt x="75" y="28"/>
                      </a:lnTo>
                      <a:lnTo>
                        <a:pt x="80" y="31"/>
                      </a:lnTo>
                      <a:lnTo>
                        <a:pt x="85" y="35"/>
                      </a:lnTo>
                      <a:lnTo>
                        <a:pt x="89" y="37"/>
                      </a:lnTo>
                      <a:lnTo>
                        <a:pt x="95" y="37"/>
                      </a:lnTo>
                      <a:lnTo>
                        <a:pt x="103" y="42"/>
                      </a:lnTo>
                      <a:lnTo>
                        <a:pt x="110" y="55"/>
                      </a:lnTo>
                      <a:lnTo>
                        <a:pt x="114" y="69"/>
                      </a:lnTo>
                      <a:lnTo>
                        <a:pt x="115" y="75"/>
                      </a:lnTo>
                      <a:lnTo>
                        <a:pt x="114" y="75"/>
                      </a:lnTo>
                      <a:lnTo>
                        <a:pt x="112" y="76"/>
                      </a:lnTo>
                      <a:lnTo>
                        <a:pt x="108" y="78"/>
                      </a:lnTo>
                      <a:lnTo>
                        <a:pt x="103" y="82"/>
                      </a:lnTo>
                      <a:lnTo>
                        <a:pt x="98" y="84"/>
                      </a:lnTo>
                      <a:lnTo>
                        <a:pt x="92" y="84"/>
                      </a:lnTo>
                      <a:lnTo>
                        <a:pt x="86" y="86"/>
                      </a:lnTo>
                      <a:lnTo>
                        <a:pt x="81" y="84"/>
                      </a:lnTo>
                      <a:lnTo>
                        <a:pt x="75" y="82"/>
                      </a:lnTo>
                      <a:lnTo>
                        <a:pt x="69" y="84"/>
                      </a:lnTo>
                      <a:lnTo>
                        <a:pt x="62" y="86"/>
                      </a:lnTo>
                      <a:lnTo>
                        <a:pt x="56" y="89"/>
                      </a:lnTo>
                      <a:lnTo>
                        <a:pt x="49" y="93"/>
                      </a:lnTo>
                      <a:lnTo>
                        <a:pt x="45" y="95"/>
                      </a:lnTo>
                      <a:lnTo>
                        <a:pt x="42" y="98"/>
                      </a:lnTo>
                      <a:lnTo>
                        <a:pt x="41" y="98"/>
                      </a:lnTo>
                      <a:lnTo>
                        <a:pt x="35" y="100"/>
                      </a:lnTo>
                      <a:lnTo>
                        <a:pt x="25" y="100"/>
                      </a:lnTo>
                      <a:lnTo>
                        <a:pt x="15" y="100"/>
                      </a:lnTo>
                      <a:lnTo>
                        <a:pt x="9" y="93"/>
                      </a:lnTo>
                      <a:lnTo>
                        <a:pt x="11" y="80"/>
                      </a:lnTo>
                      <a:lnTo>
                        <a:pt x="17" y="66"/>
                      </a:lnTo>
                      <a:lnTo>
                        <a:pt x="21" y="55"/>
                      </a:lnTo>
                      <a:lnTo>
                        <a:pt x="23" y="51"/>
                      </a:lnTo>
                      <a:lnTo>
                        <a:pt x="0" y="26"/>
                      </a:lnTo>
                      <a:lnTo>
                        <a:pt x="2" y="22"/>
                      </a:lnTo>
                      <a:lnTo>
                        <a:pt x="5" y="17"/>
                      </a:lnTo>
                      <a:lnTo>
                        <a:pt x="12" y="8"/>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265" dirty="0"/>
                </a:p>
              </p:txBody>
            </p:sp>
            <p:sp>
              <p:nvSpPr>
                <p:cNvPr id="76" name="Freeform 11"/>
                <p:cNvSpPr>
                  <a:spLocks/>
                </p:cNvSpPr>
                <p:nvPr/>
              </p:nvSpPr>
              <p:spPr bwMode="auto">
                <a:xfrm>
                  <a:off x="3929" y="2053"/>
                  <a:ext cx="88" cy="39"/>
                </a:xfrm>
                <a:custGeom>
                  <a:avLst/>
                  <a:gdLst>
                    <a:gd name="T0" fmla="*/ 34 w 88"/>
                    <a:gd name="T1" fmla="*/ 1 h 77"/>
                    <a:gd name="T2" fmla="*/ 35 w 88"/>
                    <a:gd name="T3" fmla="*/ 1 h 77"/>
                    <a:gd name="T4" fmla="*/ 40 w 88"/>
                    <a:gd name="T5" fmla="*/ 1 h 77"/>
                    <a:gd name="T6" fmla="*/ 46 w 88"/>
                    <a:gd name="T7" fmla="*/ 1 h 77"/>
                    <a:gd name="T8" fmla="*/ 53 w 88"/>
                    <a:gd name="T9" fmla="*/ 1 h 77"/>
                    <a:gd name="T10" fmla="*/ 60 w 88"/>
                    <a:gd name="T11" fmla="*/ 1 h 77"/>
                    <a:gd name="T12" fmla="*/ 68 w 88"/>
                    <a:gd name="T13" fmla="*/ 1 h 77"/>
                    <a:gd name="T14" fmla="*/ 74 w 88"/>
                    <a:gd name="T15" fmla="*/ 1 h 77"/>
                    <a:gd name="T16" fmla="*/ 80 w 88"/>
                    <a:gd name="T17" fmla="*/ 1 h 77"/>
                    <a:gd name="T18" fmla="*/ 86 w 88"/>
                    <a:gd name="T19" fmla="*/ 1 h 77"/>
                    <a:gd name="T20" fmla="*/ 88 w 88"/>
                    <a:gd name="T21" fmla="*/ 1 h 77"/>
                    <a:gd name="T22" fmla="*/ 88 w 88"/>
                    <a:gd name="T23" fmla="*/ 1 h 77"/>
                    <a:gd name="T24" fmla="*/ 88 w 88"/>
                    <a:gd name="T25" fmla="*/ 1 h 77"/>
                    <a:gd name="T26" fmla="*/ 86 w 88"/>
                    <a:gd name="T27" fmla="*/ 1 h 77"/>
                    <a:gd name="T28" fmla="*/ 81 w 88"/>
                    <a:gd name="T29" fmla="*/ 1 h 77"/>
                    <a:gd name="T30" fmla="*/ 71 w 88"/>
                    <a:gd name="T31" fmla="*/ 1 h 77"/>
                    <a:gd name="T32" fmla="*/ 60 w 88"/>
                    <a:gd name="T33" fmla="*/ 1 h 77"/>
                    <a:gd name="T34" fmla="*/ 54 w 88"/>
                    <a:gd name="T35" fmla="*/ 1 h 77"/>
                    <a:gd name="T36" fmla="*/ 47 w 88"/>
                    <a:gd name="T37" fmla="*/ 1 h 77"/>
                    <a:gd name="T38" fmla="*/ 41 w 88"/>
                    <a:gd name="T39" fmla="*/ 1 h 77"/>
                    <a:gd name="T40" fmla="*/ 34 w 88"/>
                    <a:gd name="T41" fmla="*/ 1 h 77"/>
                    <a:gd name="T42" fmla="*/ 29 w 88"/>
                    <a:gd name="T43" fmla="*/ 1 h 77"/>
                    <a:gd name="T44" fmla="*/ 24 w 88"/>
                    <a:gd name="T45" fmla="*/ 1 h 77"/>
                    <a:gd name="T46" fmla="*/ 22 w 88"/>
                    <a:gd name="T47" fmla="*/ 1 h 77"/>
                    <a:gd name="T48" fmla="*/ 20 w 88"/>
                    <a:gd name="T49" fmla="*/ 1 h 77"/>
                    <a:gd name="T50" fmla="*/ 16 w 88"/>
                    <a:gd name="T51" fmla="*/ 1 h 77"/>
                    <a:gd name="T52" fmla="*/ 8 w 88"/>
                    <a:gd name="T53" fmla="*/ 1 h 77"/>
                    <a:gd name="T54" fmla="*/ 3 w 88"/>
                    <a:gd name="T55" fmla="*/ 1 h 77"/>
                    <a:gd name="T56" fmla="*/ 0 w 88"/>
                    <a:gd name="T57" fmla="*/ 1 h 77"/>
                    <a:gd name="T58" fmla="*/ 0 w 88"/>
                    <a:gd name="T59" fmla="*/ 1 h 77"/>
                    <a:gd name="T60" fmla="*/ 1 w 88"/>
                    <a:gd name="T61" fmla="*/ 1 h 77"/>
                    <a:gd name="T62" fmla="*/ 5 w 88"/>
                    <a:gd name="T63" fmla="*/ 1 h 77"/>
                    <a:gd name="T64" fmla="*/ 11 w 88"/>
                    <a:gd name="T65" fmla="*/ 0 h 77"/>
                    <a:gd name="T66" fmla="*/ 20 w 88"/>
                    <a:gd name="T67" fmla="*/ 0 h 77"/>
                    <a:gd name="T68" fmla="*/ 27 w 88"/>
                    <a:gd name="T69" fmla="*/ 1 h 77"/>
                    <a:gd name="T70" fmla="*/ 32 w 88"/>
                    <a:gd name="T71" fmla="*/ 1 h 77"/>
                    <a:gd name="T72" fmla="*/ 34 w 88"/>
                    <a:gd name="T73" fmla="*/ 1 h 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8" h="77">
                      <a:moveTo>
                        <a:pt x="34" y="23"/>
                      </a:moveTo>
                      <a:lnTo>
                        <a:pt x="35" y="32"/>
                      </a:lnTo>
                      <a:lnTo>
                        <a:pt x="40" y="34"/>
                      </a:lnTo>
                      <a:lnTo>
                        <a:pt x="46" y="30"/>
                      </a:lnTo>
                      <a:lnTo>
                        <a:pt x="53" y="23"/>
                      </a:lnTo>
                      <a:lnTo>
                        <a:pt x="60" y="16"/>
                      </a:lnTo>
                      <a:lnTo>
                        <a:pt x="68" y="7"/>
                      </a:lnTo>
                      <a:lnTo>
                        <a:pt x="74" y="3"/>
                      </a:lnTo>
                      <a:lnTo>
                        <a:pt x="80" y="3"/>
                      </a:lnTo>
                      <a:lnTo>
                        <a:pt x="86" y="16"/>
                      </a:lnTo>
                      <a:lnTo>
                        <a:pt x="88" y="34"/>
                      </a:lnTo>
                      <a:lnTo>
                        <a:pt x="88" y="48"/>
                      </a:lnTo>
                      <a:lnTo>
                        <a:pt x="88" y="56"/>
                      </a:lnTo>
                      <a:lnTo>
                        <a:pt x="86" y="59"/>
                      </a:lnTo>
                      <a:lnTo>
                        <a:pt x="81" y="65"/>
                      </a:lnTo>
                      <a:lnTo>
                        <a:pt x="71" y="72"/>
                      </a:lnTo>
                      <a:lnTo>
                        <a:pt x="60" y="76"/>
                      </a:lnTo>
                      <a:lnTo>
                        <a:pt x="54" y="76"/>
                      </a:lnTo>
                      <a:lnTo>
                        <a:pt x="47" y="76"/>
                      </a:lnTo>
                      <a:lnTo>
                        <a:pt x="41" y="77"/>
                      </a:lnTo>
                      <a:lnTo>
                        <a:pt x="34" y="76"/>
                      </a:lnTo>
                      <a:lnTo>
                        <a:pt x="29" y="76"/>
                      </a:lnTo>
                      <a:lnTo>
                        <a:pt x="24" y="74"/>
                      </a:lnTo>
                      <a:lnTo>
                        <a:pt x="22" y="72"/>
                      </a:lnTo>
                      <a:lnTo>
                        <a:pt x="20" y="67"/>
                      </a:lnTo>
                      <a:lnTo>
                        <a:pt x="16" y="58"/>
                      </a:lnTo>
                      <a:lnTo>
                        <a:pt x="8" y="48"/>
                      </a:lnTo>
                      <a:lnTo>
                        <a:pt x="3" y="45"/>
                      </a:lnTo>
                      <a:lnTo>
                        <a:pt x="0" y="43"/>
                      </a:lnTo>
                      <a:lnTo>
                        <a:pt x="0" y="38"/>
                      </a:lnTo>
                      <a:lnTo>
                        <a:pt x="1" y="23"/>
                      </a:lnTo>
                      <a:lnTo>
                        <a:pt x="5" y="9"/>
                      </a:lnTo>
                      <a:lnTo>
                        <a:pt x="11" y="0"/>
                      </a:lnTo>
                      <a:lnTo>
                        <a:pt x="20" y="0"/>
                      </a:lnTo>
                      <a:lnTo>
                        <a:pt x="27" y="3"/>
                      </a:lnTo>
                      <a:lnTo>
                        <a:pt x="32" y="12"/>
                      </a:lnTo>
                      <a:lnTo>
                        <a:pt x="34" y="23"/>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265" dirty="0"/>
                </a:p>
              </p:txBody>
            </p:sp>
            <p:sp>
              <p:nvSpPr>
                <p:cNvPr id="77" name="Freeform 12"/>
                <p:cNvSpPr>
                  <a:spLocks/>
                </p:cNvSpPr>
                <p:nvPr/>
              </p:nvSpPr>
              <p:spPr bwMode="auto">
                <a:xfrm>
                  <a:off x="4168" y="1916"/>
                  <a:ext cx="1420" cy="317"/>
                </a:xfrm>
                <a:custGeom>
                  <a:avLst/>
                  <a:gdLst>
                    <a:gd name="T0" fmla="*/ 1074 w 1420"/>
                    <a:gd name="T1" fmla="*/ 1 h 633"/>
                    <a:gd name="T2" fmla="*/ 1043 w 1420"/>
                    <a:gd name="T3" fmla="*/ 1 h 633"/>
                    <a:gd name="T4" fmla="*/ 1092 w 1420"/>
                    <a:gd name="T5" fmla="*/ 1 h 633"/>
                    <a:gd name="T6" fmla="*/ 1121 w 1420"/>
                    <a:gd name="T7" fmla="*/ 1 h 633"/>
                    <a:gd name="T8" fmla="*/ 1159 w 1420"/>
                    <a:gd name="T9" fmla="*/ 1 h 633"/>
                    <a:gd name="T10" fmla="*/ 1191 w 1420"/>
                    <a:gd name="T11" fmla="*/ 1 h 633"/>
                    <a:gd name="T12" fmla="*/ 1223 w 1420"/>
                    <a:gd name="T13" fmla="*/ 1 h 633"/>
                    <a:gd name="T14" fmla="*/ 1197 w 1420"/>
                    <a:gd name="T15" fmla="*/ 1 h 633"/>
                    <a:gd name="T16" fmla="*/ 1184 w 1420"/>
                    <a:gd name="T17" fmla="*/ 1 h 633"/>
                    <a:gd name="T18" fmla="*/ 1210 w 1420"/>
                    <a:gd name="T19" fmla="*/ 1 h 633"/>
                    <a:gd name="T20" fmla="*/ 1241 w 1420"/>
                    <a:gd name="T21" fmla="*/ 1 h 633"/>
                    <a:gd name="T22" fmla="*/ 1266 w 1420"/>
                    <a:gd name="T23" fmla="*/ 1 h 633"/>
                    <a:gd name="T24" fmla="*/ 1328 w 1420"/>
                    <a:gd name="T25" fmla="*/ 1 h 633"/>
                    <a:gd name="T26" fmla="*/ 1366 w 1420"/>
                    <a:gd name="T27" fmla="*/ 1 h 633"/>
                    <a:gd name="T28" fmla="*/ 1418 w 1420"/>
                    <a:gd name="T29" fmla="*/ 1 h 633"/>
                    <a:gd name="T30" fmla="*/ 1388 w 1420"/>
                    <a:gd name="T31" fmla="*/ 1 h 633"/>
                    <a:gd name="T32" fmla="*/ 1355 w 1420"/>
                    <a:gd name="T33" fmla="*/ 1 h 633"/>
                    <a:gd name="T34" fmla="*/ 1313 w 1420"/>
                    <a:gd name="T35" fmla="*/ 1 h 633"/>
                    <a:gd name="T36" fmla="*/ 1275 w 1420"/>
                    <a:gd name="T37" fmla="*/ 1 h 633"/>
                    <a:gd name="T38" fmla="*/ 1199 w 1420"/>
                    <a:gd name="T39" fmla="*/ 1 h 633"/>
                    <a:gd name="T40" fmla="*/ 1124 w 1420"/>
                    <a:gd name="T41" fmla="*/ 1 h 633"/>
                    <a:gd name="T42" fmla="*/ 1101 w 1420"/>
                    <a:gd name="T43" fmla="*/ 1 h 633"/>
                    <a:gd name="T44" fmla="*/ 1043 w 1420"/>
                    <a:gd name="T45" fmla="*/ 1 h 633"/>
                    <a:gd name="T46" fmla="*/ 960 w 1420"/>
                    <a:gd name="T47" fmla="*/ 1 h 633"/>
                    <a:gd name="T48" fmla="*/ 881 w 1420"/>
                    <a:gd name="T49" fmla="*/ 1 h 633"/>
                    <a:gd name="T50" fmla="*/ 823 w 1420"/>
                    <a:gd name="T51" fmla="*/ 1 h 633"/>
                    <a:gd name="T52" fmla="*/ 826 w 1420"/>
                    <a:gd name="T53" fmla="*/ 1 h 633"/>
                    <a:gd name="T54" fmla="*/ 803 w 1420"/>
                    <a:gd name="T55" fmla="*/ 1 h 633"/>
                    <a:gd name="T56" fmla="*/ 766 w 1420"/>
                    <a:gd name="T57" fmla="*/ 1 h 633"/>
                    <a:gd name="T58" fmla="*/ 736 w 1420"/>
                    <a:gd name="T59" fmla="*/ 1 h 633"/>
                    <a:gd name="T60" fmla="*/ 689 w 1420"/>
                    <a:gd name="T61" fmla="*/ 1 h 633"/>
                    <a:gd name="T62" fmla="*/ 640 w 1420"/>
                    <a:gd name="T63" fmla="*/ 1 h 633"/>
                    <a:gd name="T64" fmla="*/ 609 w 1420"/>
                    <a:gd name="T65" fmla="*/ 1 h 633"/>
                    <a:gd name="T66" fmla="*/ 576 w 1420"/>
                    <a:gd name="T67" fmla="*/ 1 h 633"/>
                    <a:gd name="T68" fmla="*/ 531 w 1420"/>
                    <a:gd name="T69" fmla="*/ 1 h 633"/>
                    <a:gd name="T70" fmla="*/ 495 w 1420"/>
                    <a:gd name="T71" fmla="*/ 1 h 633"/>
                    <a:gd name="T72" fmla="*/ 450 w 1420"/>
                    <a:gd name="T73" fmla="*/ 1 h 633"/>
                    <a:gd name="T74" fmla="*/ 394 w 1420"/>
                    <a:gd name="T75" fmla="*/ 1 h 633"/>
                    <a:gd name="T76" fmla="*/ 352 w 1420"/>
                    <a:gd name="T77" fmla="*/ 1 h 633"/>
                    <a:gd name="T78" fmla="*/ 299 w 1420"/>
                    <a:gd name="T79" fmla="*/ 1 h 633"/>
                    <a:gd name="T80" fmla="*/ 296 w 1420"/>
                    <a:gd name="T81" fmla="*/ 1 h 633"/>
                    <a:gd name="T82" fmla="*/ 250 w 1420"/>
                    <a:gd name="T83" fmla="*/ 1 h 633"/>
                    <a:gd name="T84" fmla="*/ 221 w 1420"/>
                    <a:gd name="T85" fmla="*/ 1 h 633"/>
                    <a:gd name="T86" fmla="*/ 170 w 1420"/>
                    <a:gd name="T87" fmla="*/ 1 h 633"/>
                    <a:gd name="T88" fmla="*/ 112 w 1420"/>
                    <a:gd name="T89" fmla="*/ 1 h 633"/>
                    <a:gd name="T90" fmla="*/ 54 w 1420"/>
                    <a:gd name="T91" fmla="*/ 1 h 633"/>
                    <a:gd name="T92" fmla="*/ 56 w 1420"/>
                    <a:gd name="T93" fmla="*/ 1 h 633"/>
                    <a:gd name="T94" fmla="*/ 96 w 1420"/>
                    <a:gd name="T95" fmla="*/ 1 h 633"/>
                    <a:gd name="T96" fmla="*/ 130 w 1420"/>
                    <a:gd name="T97" fmla="*/ 1 h 633"/>
                    <a:gd name="T98" fmla="*/ 134 w 1420"/>
                    <a:gd name="T99" fmla="*/ 1 h 633"/>
                    <a:gd name="T100" fmla="*/ 167 w 1420"/>
                    <a:gd name="T101" fmla="*/ 1 h 633"/>
                    <a:gd name="T102" fmla="*/ 180 w 1420"/>
                    <a:gd name="T103" fmla="*/ 1 h 633"/>
                    <a:gd name="T104" fmla="*/ 154 w 1420"/>
                    <a:gd name="T105" fmla="*/ 1 h 633"/>
                    <a:gd name="T106" fmla="*/ 206 w 1420"/>
                    <a:gd name="T107" fmla="*/ 1 h 633"/>
                    <a:gd name="T108" fmla="*/ 245 w 1420"/>
                    <a:gd name="T109" fmla="*/ 1 h 633"/>
                    <a:gd name="T110" fmla="*/ 231 w 1420"/>
                    <a:gd name="T111" fmla="*/ 1 h 633"/>
                    <a:gd name="T112" fmla="*/ 212 w 1420"/>
                    <a:gd name="T113" fmla="*/ 1 h 633"/>
                    <a:gd name="T114" fmla="*/ 169 w 1420"/>
                    <a:gd name="T115" fmla="*/ 1 h 633"/>
                    <a:gd name="T116" fmla="*/ 119 w 1420"/>
                    <a:gd name="T117" fmla="*/ 1 h 633"/>
                    <a:gd name="T118" fmla="*/ 49 w 1420"/>
                    <a:gd name="T119" fmla="*/ 1 h 633"/>
                    <a:gd name="T120" fmla="*/ 19 w 1420"/>
                    <a:gd name="T121" fmla="*/ 1 h 633"/>
                    <a:gd name="T122" fmla="*/ 0 w 1420"/>
                    <a:gd name="T123" fmla="*/ 1 h 6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20" h="633">
                      <a:moveTo>
                        <a:pt x="1050" y="633"/>
                      </a:moveTo>
                      <a:lnTo>
                        <a:pt x="1056" y="613"/>
                      </a:lnTo>
                      <a:lnTo>
                        <a:pt x="1063" y="587"/>
                      </a:lnTo>
                      <a:lnTo>
                        <a:pt x="1068" y="564"/>
                      </a:lnTo>
                      <a:lnTo>
                        <a:pt x="1073" y="549"/>
                      </a:lnTo>
                      <a:lnTo>
                        <a:pt x="1074" y="535"/>
                      </a:lnTo>
                      <a:lnTo>
                        <a:pt x="1071" y="517"/>
                      </a:lnTo>
                      <a:lnTo>
                        <a:pt x="1063" y="502"/>
                      </a:lnTo>
                      <a:lnTo>
                        <a:pt x="1050" y="497"/>
                      </a:lnTo>
                      <a:lnTo>
                        <a:pt x="1039" y="493"/>
                      </a:lnTo>
                      <a:lnTo>
                        <a:pt x="1038" y="482"/>
                      </a:lnTo>
                      <a:lnTo>
                        <a:pt x="1043" y="468"/>
                      </a:lnTo>
                      <a:lnTo>
                        <a:pt x="1053" y="450"/>
                      </a:lnTo>
                      <a:lnTo>
                        <a:pt x="1060" y="441"/>
                      </a:lnTo>
                      <a:lnTo>
                        <a:pt x="1067" y="430"/>
                      </a:lnTo>
                      <a:lnTo>
                        <a:pt x="1076" y="421"/>
                      </a:lnTo>
                      <a:lnTo>
                        <a:pt x="1085" y="412"/>
                      </a:lnTo>
                      <a:lnTo>
                        <a:pt x="1092" y="405"/>
                      </a:lnTo>
                      <a:lnTo>
                        <a:pt x="1100" y="399"/>
                      </a:lnTo>
                      <a:lnTo>
                        <a:pt x="1105" y="399"/>
                      </a:lnTo>
                      <a:lnTo>
                        <a:pt x="1107" y="401"/>
                      </a:lnTo>
                      <a:lnTo>
                        <a:pt x="1111" y="414"/>
                      </a:lnTo>
                      <a:lnTo>
                        <a:pt x="1116" y="425"/>
                      </a:lnTo>
                      <a:lnTo>
                        <a:pt x="1121" y="430"/>
                      </a:lnTo>
                      <a:lnTo>
                        <a:pt x="1127" y="426"/>
                      </a:lnTo>
                      <a:lnTo>
                        <a:pt x="1134" y="416"/>
                      </a:lnTo>
                      <a:lnTo>
                        <a:pt x="1144" y="408"/>
                      </a:lnTo>
                      <a:lnTo>
                        <a:pt x="1154" y="408"/>
                      </a:lnTo>
                      <a:lnTo>
                        <a:pt x="1158" y="416"/>
                      </a:lnTo>
                      <a:lnTo>
                        <a:pt x="1159" y="428"/>
                      </a:lnTo>
                      <a:lnTo>
                        <a:pt x="1163" y="437"/>
                      </a:lnTo>
                      <a:lnTo>
                        <a:pt x="1168" y="439"/>
                      </a:lnTo>
                      <a:lnTo>
                        <a:pt x="1176" y="430"/>
                      </a:lnTo>
                      <a:lnTo>
                        <a:pt x="1180" y="421"/>
                      </a:lnTo>
                      <a:lnTo>
                        <a:pt x="1185" y="410"/>
                      </a:lnTo>
                      <a:lnTo>
                        <a:pt x="1191" y="399"/>
                      </a:lnTo>
                      <a:lnTo>
                        <a:pt x="1197" y="388"/>
                      </a:lnTo>
                      <a:lnTo>
                        <a:pt x="1203" y="379"/>
                      </a:lnTo>
                      <a:lnTo>
                        <a:pt x="1208" y="374"/>
                      </a:lnTo>
                      <a:lnTo>
                        <a:pt x="1214" y="372"/>
                      </a:lnTo>
                      <a:lnTo>
                        <a:pt x="1218" y="378"/>
                      </a:lnTo>
                      <a:lnTo>
                        <a:pt x="1223" y="392"/>
                      </a:lnTo>
                      <a:lnTo>
                        <a:pt x="1223" y="401"/>
                      </a:lnTo>
                      <a:lnTo>
                        <a:pt x="1219" y="408"/>
                      </a:lnTo>
                      <a:lnTo>
                        <a:pt x="1212" y="421"/>
                      </a:lnTo>
                      <a:lnTo>
                        <a:pt x="1208" y="428"/>
                      </a:lnTo>
                      <a:lnTo>
                        <a:pt x="1203" y="435"/>
                      </a:lnTo>
                      <a:lnTo>
                        <a:pt x="1197" y="441"/>
                      </a:lnTo>
                      <a:lnTo>
                        <a:pt x="1192" y="446"/>
                      </a:lnTo>
                      <a:lnTo>
                        <a:pt x="1186" y="454"/>
                      </a:lnTo>
                      <a:lnTo>
                        <a:pt x="1182" y="459"/>
                      </a:lnTo>
                      <a:lnTo>
                        <a:pt x="1180" y="466"/>
                      </a:lnTo>
                      <a:lnTo>
                        <a:pt x="1181" y="473"/>
                      </a:lnTo>
                      <a:lnTo>
                        <a:pt x="1184" y="495"/>
                      </a:lnTo>
                      <a:lnTo>
                        <a:pt x="1186" y="522"/>
                      </a:lnTo>
                      <a:lnTo>
                        <a:pt x="1189" y="546"/>
                      </a:lnTo>
                      <a:lnTo>
                        <a:pt x="1195" y="558"/>
                      </a:lnTo>
                      <a:lnTo>
                        <a:pt x="1199" y="558"/>
                      </a:lnTo>
                      <a:lnTo>
                        <a:pt x="1205" y="555"/>
                      </a:lnTo>
                      <a:lnTo>
                        <a:pt x="1210" y="548"/>
                      </a:lnTo>
                      <a:lnTo>
                        <a:pt x="1217" y="540"/>
                      </a:lnTo>
                      <a:lnTo>
                        <a:pt x="1222" y="529"/>
                      </a:lnTo>
                      <a:lnTo>
                        <a:pt x="1227" y="520"/>
                      </a:lnTo>
                      <a:lnTo>
                        <a:pt x="1232" y="513"/>
                      </a:lnTo>
                      <a:lnTo>
                        <a:pt x="1235" y="506"/>
                      </a:lnTo>
                      <a:lnTo>
                        <a:pt x="1241" y="493"/>
                      </a:lnTo>
                      <a:lnTo>
                        <a:pt x="1246" y="475"/>
                      </a:lnTo>
                      <a:lnTo>
                        <a:pt x="1248" y="459"/>
                      </a:lnTo>
                      <a:lnTo>
                        <a:pt x="1249" y="444"/>
                      </a:lnTo>
                      <a:lnTo>
                        <a:pt x="1251" y="434"/>
                      </a:lnTo>
                      <a:lnTo>
                        <a:pt x="1256" y="423"/>
                      </a:lnTo>
                      <a:lnTo>
                        <a:pt x="1266" y="414"/>
                      </a:lnTo>
                      <a:lnTo>
                        <a:pt x="1279" y="406"/>
                      </a:lnTo>
                      <a:lnTo>
                        <a:pt x="1287" y="403"/>
                      </a:lnTo>
                      <a:lnTo>
                        <a:pt x="1297" y="399"/>
                      </a:lnTo>
                      <a:lnTo>
                        <a:pt x="1308" y="394"/>
                      </a:lnTo>
                      <a:lnTo>
                        <a:pt x="1318" y="388"/>
                      </a:lnTo>
                      <a:lnTo>
                        <a:pt x="1328" y="383"/>
                      </a:lnTo>
                      <a:lnTo>
                        <a:pt x="1337" y="378"/>
                      </a:lnTo>
                      <a:lnTo>
                        <a:pt x="1344" y="370"/>
                      </a:lnTo>
                      <a:lnTo>
                        <a:pt x="1347" y="363"/>
                      </a:lnTo>
                      <a:lnTo>
                        <a:pt x="1352" y="349"/>
                      </a:lnTo>
                      <a:lnTo>
                        <a:pt x="1360" y="332"/>
                      </a:lnTo>
                      <a:lnTo>
                        <a:pt x="1366" y="321"/>
                      </a:lnTo>
                      <a:lnTo>
                        <a:pt x="1370" y="316"/>
                      </a:lnTo>
                      <a:lnTo>
                        <a:pt x="1404" y="359"/>
                      </a:lnTo>
                      <a:lnTo>
                        <a:pt x="1409" y="338"/>
                      </a:lnTo>
                      <a:lnTo>
                        <a:pt x="1415" y="311"/>
                      </a:lnTo>
                      <a:lnTo>
                        <a:pt x="1420" y="283"/>
                      </a:lnTo>
                      <a:lnTo>
                        <a:pt x="1418" y="269"/>
                      </a:lnTo>
                      <a:lnTo>
                        <a:pt x="1414" y="265"/>
                      </a:lnTo>
                      <a:lnTo>
                        <a:pt x="1410" y="265"/>
                      </a:lnTo>
                      <a:lnTo>
                        <a:pt x="1403" y="265"/>
                      </a:lnTo>
                      <a:lnTo>
                        <a:pt x="1398" y="267"/>
                      </a:lnTo>
                      <a:lnTo>
                        <a:pt x="1392" y="269"/>
                      </a:lnTo>
                      <a:lnTo>
                        <a:pt x="1388" y="271"/>
                      </a:lnTo>
                      <a:lnTo>
                        <a:pt x="1385" y="273"/>
                      </a:lnTo>
                      <a:lnTo>
                        <a:pt x="1384" y="273"/>
                      </a:lnTo>
                      <a:lnTo>
                        <a:pt x="1380" y="273"/>
                      </a:lnTo>
                      <a:lnTo>
                        <a:pt x="1373" y="269"/>
                      </a:lnTo>
                      <a:lnTo>
                        <a:pt x="1363" y="262"/>
                      </a:lnTo>
                      <a:lnTo>
                        <a:pt x="1355" y="249"/>
                      </a:lnTo>
                      <a:lnTo>
                        <a:pt x="1351" y="242"/>
                      </a:lnTo>
                      <a:lnTo>
                        <a:pt x="1345" y="235"/>
                      </a:lnTo>
                      <a:lnTo>
                        <a:pt x="1337" y="227"/>
                      </a:lnTo>
                      <a:lnTo>
                        <a:pt x="1328" y="220"/>
                      </a:lnTo>
                      <a:lnTo>
                        <a:pt x="1321" y="217"/>
                      </a:lnTo>
                      <a:lnTo>
                        <a:pt x="1313" y="215"/>
                      </a:lnTo>
                      <a:lnTo>
                        <a:pt x="1307" y="215"/>
                      </a:lnTo>
                      <a:lnTo>
                        <a:pt x="1303" y="220"/>
                      </a:lnTo>
                      <a:lnTo>
                        <a:pt x="1300" y="227"/>
                      </a:lnTo>
                      <a:lnTo>
                        <a:pt x="1294" y="231"/>
                      </a:lnTo>
                      <a:lnTo>
                        <a:pt x="1285" y="235"/>
                      </a:lnTo>
                      <a:lnTo>
                        <a:pt x="1275" y="235"/>
                      </a:lnTo>
                      <a:lnTo>
                        <a:pt x="1263" y="235"/>
                      </a:lnTo>
                      <a:lnTo>
                        <a:pt x="1251" y="231"/>
                      </a:lnTo>
                      <a:lnTo>
                        <a:pt x="1238" y="227"/>
                      </a:lnTo>
                      <a:lnTo>
                        <a:pt x="1227" y="220"/>
                      </a:lnTo>
                      <a:lnTo>
                        <a:pt x="1214" y="211"/>
                      </a:lnTo>
                      <a:lnTo>
                        <a:pt x="1199" y="200"/>
                      </a:lnTo>
                      <a:lnTo>
                        <a:pt x="1184" y="188"/>
                      </a:lnTo>
                      <a:lnTo>
                        <a:pt x="1170" y="177"/>
                      </a:lnTo>
                      <a:lnTo>
                        <a:pt x="1155" y="164"/>
                      </a:lnTo>
                      <a:lnTo>
                        <a:pt x="1143" y="155"/>
                      </a:lnTo>
                      <a:lnTo>
                        <a:pt x="1131" y="150"/>
                      </a:lnTo>
                      <a:lnTo>
                        <a:pt x="1124" y="150"/>
                      </a:lnTo>
                      <a:lnTo>
                        <a:pt x="1118" y="150"/>
                      </a:lnTo>
                      <a:lnTo>
                        <a:pt x="1115" y="144"/>
                      </a:lnTo>
                      <a:lnTo>
                        <a:pt x="1112" y="139"/>
                      </a:lnTo>
                      <a:lnTo>
                        <a:pt x="1108" y="132"/>
                      </a:lnTo>
                      <a:lnTo>
                        <a:pt x="1105" y="126"/>
                      </a:lnTo>
                      <a:lnTo>
                        <a:pt x="1101" y="123"/>
                      </a:lnTo>
                      <a:lnTo>
                        <a:pt x="1095" y="121"/>
                      </a:lnTo>
                      <a:lnTo>
                        <a:pt x="1087" y="126"/>
                      </a:lnTo>
                      <a:lnTo>
                        <a:pt x="1077" y="133"/>
                      </a:lnTo>
                      <a:lnTo>
                        <a:pt x="1066" y="142"/>
                      </a:lnTo>
                      <a:lnTo>
                        <a:pt x="1055" y="151"/>
                      </a:lnTo>
                      <a:lnTo>
                        <a:pt x="1043" y="159"/>
                      </a:lnTo>
                      <a:lnTo>
                        <a:pt x="1032" y="164"/>
                      </a:lnTo>
                      <a:lnTo>
                        <a:pt x="1019" y="166"/>
                      </a:lnTo>
                      <a:lnTo>
                        <a:pt x="1004" y="164"/>
                      </a:lnTo>
                      <a:lnTo>
                        <a:pt x="990" y="159"/>
                      </a:lnTo>
                      <a:lnTo>
                        <a:pt x="975" y="150"/>
                      </a:lnTo>
                      <a:lnTo>
                        <a:pt x="960" y="141"/>
                      </a:lnTo>
                      <a:lnTo>
                        <a:pt x="944" y="133"/>
                      </a:lnTo>
                      <a:lnTo>
                        <a:pt x="930" y="126"/>
                      </a:lnTo>
                      <a:lnTo>
                        <a:pt x="914" y="121"/>
                      </a:lnTo>
                      <a:lnTo>
                        <a:pt x="901" y="117"/>
                      </a:lnTo>
                      <a:lnTo>
                        <a:pt x="891" y="117"/>
                      </a:lnTo>
                      <a:lnTo>
                        <a:pt x="881" y="121"/>
                      </a:lnTo>
                      <a:lnTo>
                        <a:pt x="872" y="126"/>
                      </a:lnTo>
                      <a:lnTo>
                        <a:pt x="861" y="130"/>
                      </a:lnTo>
                      <a:lnTo>
                        <a:pt x="852" y="133"/>
                      </a:lnTo>
                      <a:lnTo>
                        <a:pt x="841" y="135"/>
                      </a:lnTo>
                      <a:lnTo>
                        <a:pt x="831" y="139"/>
                      </a:lnTo>
                      <a:lnTo>
                        <a:pt x="823" y="139"/>
                      </a:lnTo>
                      <a:lnTo>
                        <a:pt x="819" y="141"/>
                      </a:lnTo>
                      <a:lnTo>
                        <a:pt x="817" y="141"/>
                      </a:lnTo>
                      <a:lnTo>
                        <a:pt x="826" y="124"/>
                      </a:lnTo>
                      <a:lnTo>
                        <a:pt x="828" y="106"/>
                      </a:lnTo>
                      <a:lnTo>
                        <a:pt x="827" y="94"/>
                      </a:lnTo>
                      <a:lnTo>
                        <a:pt x="826" y="88"/>
                      </a:lnTo>
                      <a:lnTo>
                        <a:pt x="851" y="74"/>
                      </a:lnTo>
                      <a:lnTo>
                        <a:pt x="840" y="61"/>
                      </a:lnTo>
                      <a:lnTo>
                        <a:pt x="830" y="48"/>
                      </a:lnTo>
                      <a:lnTo>
                        <a:pt x="820" y="34"/>
                      </a:lnTo>
                      <a:lnTo>
                        <a:pt x="812" y="21"/>
                      </a:lnTo>
                      <a:lnTo>
                        <a:pt x="803" y="10"/>
                      </a:lnTo>
                      <a:lnTo>
                        <a:pt x="795" y="3"/>
                      </a:lnTo>
                      <a:lnTo>
                        <a:pt x="788" y="0"/>
                      </a:lnTo>
                      <a:lnTo>
                        <a:pt x="782" y="1"/>
                      </a:lnTo>
                      <a:lnTo>
                        <a:pt x="777" y="7"/>
                      </a:lnTo>
                      <a:lnTo>
                        <a:pt x="771" y="14"/>
                      </a:lnTo>
                      <a:lnTo>
                        <a:pt x="766" y="21"/>
                      </a:lnTo>
                      <a:lnTo>
                        <a:pt x="762" y="30"/>
                      </a:lnTo>
                      <a:lnTo>
                        <a:pt x="756" y="37"/>
                      </a:lnTo>
                      <a:lnTo>
                        <a:pt x="752" y="43"/>
                      </a:lnTo>
                      <a:lnTo>
                        <a:pt x="747" y="50"/>
                      </a:lnTo>
                      <a:lnTo>
                        <a:pt x="742" y="54"/>
                      </a:lnTo>
                      <a:lnTo>
                        <a:pt x="736" y="52"/>
                      </a:lnTo>
                      <a:lnTo>
                        <a:pt x="729" y="43"/>
                      </a:lnTo>
                      <a:lnTo>
                        <a:pt x="722" y="36"/>
                      </a:lnTo>
                      <a:lnTo>
                        <a:pt x="711" y="39"/>
                      </a:lnTo>
                      <a:lnTo>
                        <a:pt x="704" y="47"/>
                      </a:lnTo>
                      <a:lnTo>
                        <a:pt x="697" y="56"/>
                      </a:lnTo>
                      <a:lnTo>
                        <a:pt x="689" y="63"/>
                      </a:lnTo>
                      <a:lnTo>
                        <a:pt x="682" y="72"/>
                      </a:lnTo>
                      <a:lnTo>
                        <a:pt x="673" y="79"/>
                      </a:lnTo>
                      <a:lnTo>
                        <a:pt x="665" y="85"/>
                      </a:lnTo>
                      <a:lnTo>
                        <a:pt x="657" y="90"/>
                      </a:lnTo>
                      <a:lnTo>
                        <a:pt x="648" y="92"/>
                      </a:lnTo>
                      <a:lnTo>
                        <a:pt x="640" y="95"/>
                      </a:lnTo>
                      <a:lnTo>
                        <a:pt x="634" y="104"/>
                      </a:lnTo>
                      <a:lnTo>
                        <a:pt x="628" y="115"/>
                      </a:lnTo>
                      <a:lnTo>
                        <a:pt x="623" y="126"/>
                      </a:lnTo>
                      <a:lnTo>
                        <a:pt x="619" y="141"/>
                      </a:lnTo>
                      <a:lnTo>
                        <a:pt x="613" y="153"/>
                      </a:lnTo>
                      <a:lnTo>
                        <a:pt x="609" y="164"/>
                      </a:lnTo>
                      <a:lnTo>
                        <a:pt x="602" y="173"/>
                      </a:lnTo>
                      <a:lnTo>
                        <a:pt x="599" y="175"/>
                      </a:lnTo>
                      <a:lnTo>
                        <a:pt x="594" y="177"/>
                      </a:lnTo>
                      <a:lnTo>
                        <a:pt x="588" y="175"/>
                      </a:lnTo>
                      <a:lnTo>
                        <a:pt x="583" y="173"/>
                      </a:lnTo>
                      <a:lnTo>
                        <a:pt x="576" y="171"/>
                      </a:lnTo>
                      <a:lnTo>
                        <a:pt x="570" y="168"/>
                      </a:lnTo>
                      <a:lnTo>
                        <a:pt x="563" y="166"/>
                      </a:lnTo>
                      <a:lnTo>
                        <a:pt x="557" y="164"/>
                      </a:lnTo>
                      <a:lnTo>
                        <a:pt x="549" y="162"/>
                      </a:lnTo>
                      <a:lnTo>
                        <a:pt x="541" y="164"/>
                      </a:lnTo>
                      <a:lnTo>
                        <a:pt x="531" y="166"/>
                      </a:lnTo>
                      <a:lnTo>
                        <a:pt x="521" y="170"/>
                      </a:lnTo>
                      <a:lnTo>
                        <a:pt x="513" y="177"/>
                      </a:lnTo>
                      <a:lnTo>
                        <a:pt x="505" y="184"/>
                      </a:lnTo>
                      <a:lnTo>
                        <a:pt x="499" y="191"/>
                      </a:lnTo>
                      <a:lnTo>
                        <a:pt x="497" y="202"/>
                      </a:lnTo>
                      <a:lnTo>
                        <a:pt x="495" y="211"/>
                      </a:lnTo>
                      <a:lnTo>
                        <a:pt x="490" y="220"/>
                      </a:lnTo>
                      <a:lnTo>
                        <a:pt x="482" y="227"/>
                      </a:lnTo>
                      <a:lnTo>
                        <a:pt x="475" y="231"/>
                      </a:lnTo>
                      <a:lnTo>
                        <a:pt x="466" y="236"/>
                      </a:lnTo>
                      <a:lnTo>
                        <a:pt x="457" y="238"/>
                      </a:lnTo>
                      <a:lnTo>
                        <a:pt x="450" y="240"/>
                      </a:lnTo>
                      <a:lnTo>
                        <a:pt x="443" y="240"/>
                      </a:lnTo>
                      <a:lnTo>
                        <a:pt x="436" y="240"/>
                      </a:lnTo>
                      <a:lnTo>
                        <a:pt x="427" y="238"/>
                      </a:lnTo>
                      <a:lnTo>
                        <a:pt x="416" y="236"/>
                      </a:lnTo>
                      <a:lnTo>
                        <a:pt x="405" y="235"/>
                      </a:lnTo>
                      <a:lnTo>
                        <a:pt x="394" y="235"/>
                      </a:lnTo>
                      <a:lnTo>
                        <a:pt x="386" y="236"/>
                      </a:lnTo>
                      <a:lnTo>
                        <a:pt x="378" y="240"/>
                      </a:lnTo>
                      <a:lnTo>
                        <a:pt x="374" y="246"/>
                      </a:lnTo>
                      <a:lnTo>
                        <a:pt x="367" y="262"/>
                      </a:lnTo>
                      <a:lnTo>
                        <a:pt x="360" y="278"/>
                      </a:lnTo>
                      <a:lnTo>
                        <a:pt x="352" y="293"/>
                      </a:lnTo>
                      <a:lnTo>
                        <a:pt x="349" y="298"/>
                      </a:lnTo>
                      <a:lnTo>
                        <a:pt x="317" y="293"/>
                      </a:lnTo>
                      <a:lnTo>
                        <a:pt x="315" y="294"/>
                      </a:lnTo>
                      <a:lnTo>
                        <a:pt x="311" y="296"/>
                      </a:lnTo>
                      <a:lnTo>
                        <a:pt x="306" y="300"/>
                      </a:lnTo>
                      <a:lnTo>
                        <a:pt x="299" y="302"/>
                      </a:lnTo>
                      <a:lnTo>
                        <a:pt x="294" y="303"/>
                      </a:lnTo>
                      <a:lnTo>
                        <a:pt x="289" y="305"/>
                      </a:lnTo>
                      <a:lnTo>
                        <a:pt x="288" y="303"/>
                      </a:lnTo>
                      <a:lnTo>
                        <a:pt x="291" y="298"/>
                      </a:lnTo>
                      <a:lnTo>
                        <a:pt x="297" y="280"/>
                      </a:lnTo>
                      <a:lnTo>
                        <a:pt x="296" y="258"/>
                      </a:lnTo>
                      <a:lnTo>
                        <a:pt x="288" y="240"/>
                      </a:lnTo>
                      <a:lnTo>
                        <a:pt x="280" y="235"/>
                      </a:lnTo>
                      <a:lnTo>
                        <a:pt x="274" y="236"/>
                      </a:lnTo>
                      <a:lnTo>
                        <a:pt x="267" y="238"/>
                      </a:lnTo>
                      <a:lnTo>
                        <a:pt x="259" y="240"/>
                      </a:lnTo>
                      <a:lnTo>
                        <a:pt x="250" y="240"/>
                      </a:lnTo>
                      <a:lnTo>
                        <a:pt x="242" y="238"/>
                      </a:lnTo>
                      <a:lnTo>
                        <a:pt x="235" y="236"/>
                      </a:lnTo>
                      <a:lnTo>
                        <a:pt x="231" y="231"/>
                      </a:lnTo>
                      <a:lnTo>
                        <a:pt x="229" y="226"/>
                      </a:lnTo>
                      <a:lnTo>
                        <a:pt x="226" y="206"/>
                      </a:lnTo>
                      <a:lnTo>
                        <a:pt x="221" y="179"/>
                      </a:lnTo>
                      <a:lnTo>
                        <a:pt x="212" y="155"/>
                      </a:lnTo>
                      <a:lnTo>
                        <a:pt x="203" y="141"/>
                      </a:lnTo>
                      <a:lnTo>
                        <a:pt x="196" y="139"/>
                      </a:lnTo>
                      <a:lnTo>
                        <a:pt x="189" y="142"/>
                      </a:lnTo>
                      <a:lnTo>
                        <a:pt x="180" y="150"/>
                      </a:lnTo>
                      <a:lnTo>
                        <a:pt x="170" y="159"/>
                      </a:lnTo>
                      <a:lnTo>
                        <a:pt x="160" y="170"/>
                      </a:lnTo>
                      <a:lnTo>
                        <a:pt x="150" y="182"/>
                      </a:lnTo>
                      <a:lnTo>
                        <a:pt x="140" y="195"/>
                      </a:lnTo>
                      <a:lnTo>
                        <a:pt x="131" y="206"/>
                      </a:lnTo>
                      <a:lnTo>
                        <a:pt x="121" y="218"/>
                      </a:lnTo>
                      <a:lnTo>
                        <a:pt x="112" y="233"/>
                      </a:lnTo>
                      <a:lnTo>
                        <a:pt x="101" y="249"/>
                      </a:lnTo>
                      <a:lnTo>
                        <a:pt x="90" y="265"/>
                      </a:lnTo>
                      <a:lnTo>
                        <a:pt x="79" y="282"/>
                      </a:lnTo>
                      <a:lnTo>
                        <a:pt x="69" y="294"/>
                      </a:lnTo>
                      <a:lnTo>
                        <a:pt x="61" y="307"/>
                      </a:lnTo>
                      <a:lnTo>
                        <a:pt x="54" y="316"/>
                      </a:lnTo>
                      <a:lnTo>
                        <a:pt x="46" y="332"/>
                      </a:lnTo>
                      <a:lnTo>
                        <a:pt x="40" y="349"/>
                      </a:lnTo>
                      <a:lnTo>
                        <a:pt x="39" y="369"/>
                      </a:lnTo>
                      <a:lnTo>
                        <a:pt x="43" y="388"/>
                      </a:lnTo>
                      <a:lnTo>
                        <a:pt x="50" y="412"/>
                      </a:lnTo>
                      <a:lnTo>
                        <a:pt x="56" y="437"/>
                      </a:lnTo>
                      <a:lnTo>
                        <a:pt x="63" y="457"/>
                      </a:lnTo>
                      <a:lnTo>
                        <a:pt x="72" y="464"/>
                      </a:lnTo>
                      <a:lnTo>
                        <a:pt x="77" y="464"/>
                      </a:lnTo>
                      <a:lnTo>
                        <a:pt x="83" y="463"/>
                      </a:lnTo>
                      <a:lnTo>
                        <a:pt x="90" y="461"/>
                      </a:lnTo>
                      <a:lnTo>
                        <a:pt x="96" y="457"/>
                      </a:lnTo>
                      <a:lnTo>
                        <a:pt x="103" y="452"/>
                      </a:lnTo>
                      <a:lnTo>
                        <a:pt x="109" y="448"/>
                      </a:lnTo>
                      <a:lnTo>
                        <a:pt x="114" y="443"/>
                      </a:lnTo>
                      <a:lnTo>
                        <a:pt x="117" y="435"/>
                      </a:lnTo>
                      <a:lnTo>
                        <a:pt x="122" y="421"/>
                      </a:lnTo>
                      <a:lnTo>
                        <a:pt x="130" y="406"/>
                      </a:lnTo>
                      <a:lnTo>
                        <a:pt x="134" y="392"/>
                      </a:lnTo>
                      <a:lnTo>
                        <a:pt x="134" y="374"/>
                      </a:lnTo>
                      <a:lnTo>
                        <a:pt x="130" y="354"/>
                      </a:lnTo>
                      <a:lnTo>
                        <a:pt x="128" y="336"/>
                      </a:lnTo>
                      <a:lnTo>
                        <a:pt x="129" y="321"/>
                      </a:lnTo>
                      <a:lnTo>
                        <a:pt x="134" y="307"/>
                      </a:lnTo>
                      <a:lnTo>
                        <a:pt x="140" y="300"/>
                      </a:lnTo>
                      <a:lnTo>
                        <a:pt x="145" y="293"/>
                      </a:lnTo>
                      <a:lnTo>
                        <a:pt x="152" y="285"/>
                      </a:lnTo>
                      <a:lnTo>
                        <a:pt x="157" y="278"/>
                      </a:lnTo>
                      <a:lnTo>
                        <a:pt x="163" y="273"/>
                      </a:lnTo>
                      <a:lnTo>
                        <a:pt x="167" y="267"/>
                      </a:lnTo>
                      <a:lnTo>
                        <a:pt x="170" y="265"/>
                      </a:lnTo>
                      <a:lnTo>
                        <a:pt x="171" y="264"/>
                      </a:lnTo>
                      <a:lnTo>
                        <a:pt x="172" y="264"/>
                      </a:lnTo>
                      <a:lnTo>
                        <a:pt x="176" y="265"/>
                      </a:lnTo>
                      <a:lnTo>
                        <a:pt x="179" y="273"/>
                      </a:lnTo>
                      <a:lnTo>
                        <a:pt x="180" y="283"/>
                      </a:lnTo>
                      <a:lnTo>
                        <a:pt x="179" y="293"/>
                      </a:lnTo>
                      <a:lnTo>
                        <a:pt x="174" y="296"/>
                      </a:lnTo>
                      <a:lnTo>
                        <a:pt x="168" y="302"/>
                      </a:lnTo>
                      <a:lnTo>
                        <a:pt x="160" y="311"/>
                      </a:lnTo>
                      <a:lnTo>
                        <a:pt x="154" y="329"/>
                      </a:lnTo>
                      <a:lnTo>
                        <a:pt x="154" y="350"/>
                      </a:lnTo>
                      <a:lnTo>
                        <a:pt x="159" y="369"/>
                      </a:lnTo>
                      <a:lnTo>
                        <a:pt x="171" y="374"/>
                      </a:lnTo>
                      <a:lnTo>
                        <a:pt x="180" y="370"/>
                      </a:lnTo>
                      <a:lnTo>
                        <a:pt x="189" y="365"/>
                      </a:lnTo>
                      <a:lnTo>
                        <a:pt x="197" y="359"/>
                      </a:lnTo>
                      <a:lnTo>
                        <a:pt x="206" y="354"/>
                      </a:lnTo>
                      <a:lnTo>
                        <a:pt x="215" y="347"/>
                      </a:lnTo>
                      <a:lnTo>
                        <a:pt x="222" y="343"/>
                      </a:lnTo>
                      <a:lnTo>
                        <a:pt x="228" y="340"/>
                      </a:lnTo>
                      <a:lnTo>
                        <a:pt x="232" y="340"/>
                      </a:lnTo>
                      <a:lnTo>
                        <a:pt x="238" y="349"/>
                      </a:lnTo>
                      <a:lnTo>
                        <a:pt x="245" y="365"/>
                      </a:lnTo>
                      <a:lnTo>
                        <a:pt x="250" y="381"/>
                      </a:lnTo>
                      <a:lnTo>
                        <a:pt x="255" y="392"/>
                      </a:lnTo>
                      <a:lnTo>
                        <a:pt x="248" y="394"/>
                      </a:lnTo>
                      <a:lnTo>
                        <a:pt x="242" y="396"/>
                      </a:lnTo>
                      <a:lnTo>
                        <a:pt x="236" y="401"/>
                      </a:lnTo>
                      <a:lnTo>
                        <a:pt x="231" y="406"/>
                      </a:lnTo>
                      <a:lnTo>
                        <a:pt x="226" y="412"/>
                      </a:lnTo>
                      <a:lnTo>
                        <a:pt x="223" y="416"/>
                      </a:lnTo>
                      <a:lnTo>
                        <a:pt x="221" y="419"/>
                      </a:lnTo>
                      <a:lnTo>
                        <a:pt x="220" y="421"/>
                      </a:lnTo>
                      <a:lnTo>
                        <a:pt x="218" y="421"/>
                      </a:lnTo>
                      <a:lnTo>
                        <a:pt x="212" y="419"/>
                      </a:lnTo>
                      <a:lnTo>
                        <a:pt x="204" y="417"/>
                      </a:lnTo>
                      <a:lnTo>
                        <a:pt x="195" y="416"/>
                      </a:lnTo>
                      <a:lnTo>
                        <a:pt x="185" y="416"/>
                      </a:lnTo>
                      <a:lnTo>
                        <a:pt x="177" y="417"/>
                      </a:lnTo>
                      <a:lnTo>
                        <a:pt x="171" y="421"/>
                      </a:lnTo>
                      <a:lnTo>
                        <a:pt x="169" y="426"/>
                      </a:lnTo>
                      <a:lnTo>
                        <a:pt x="167" y="446"/>
                      </a:lnTo>
                      <a:lnTo>
                        <a:pt x="163" y="470"/>
                      </a:lnTo>
                      <a:lnTo>
                        <a:pt x="153" y="490"/>
                      </a:lnTo>
                      <a:lnTo>
                        <a:pt x="140" y="493"/>
                      </a:lnTo>
                      <a:lnTo>
                        <a:pt x="131" y="490"/>
                      </a:lnTo>
                      <a:lnTo>
                        <a:pt x="119" y="488"/>
                      </a:lnTo>
                      <a:lnTo>
                        <a:pt x="106" y="490"/>
                      </a:lnTo>
                      <a:lnTo>
                        <a:pt x="92" y="492"/>
                      </a:lnTo>
                      <a:lnTo>
                        <a:pt x="79" y="495"/>
                      </a:lnTo>
                      <a:lnTo>
                        <a:pt x="66" y="502"/>
                      </a:lnTo>
                      <a:lnTo>
                        <a:pt x="56" y="513"/>
                      </a:lnTo>
                      <a:lnTo>
                        <a:pt x="49" y="526"/>
                      </a:lnTo>
                      <a:lnTo>
                        <a:pt x="43" y="539"/>
                      </a:lnTo>
                      <a:lnTo>
                        <a:pt x="38" y="549"/>
                      </a:lnTo>
                      <a:lnTo>
                        <a:pt x="34" y="558"/>
                      </a:lnTo>
                      <a:lnTo>
                        <a:pt x="28" y="567"/>
                      </a:lnTo>
                      <a:lnTo>
                        <a:pt x="24" y="575"/>
                      </a:lnTo>
                      <a:lnTo>
                        <a:pt x="19" y="582"/>
                      </a:lnTo>
                      <a:lnTo>
                        <a:pt x="15" y="589"/>
                      </a:lnTo>
                      <a:lnTo>
                        <a:pt x="12" y="598"/>
                      </a:lnTo>
                      <a:lnTo>
                        <a:pt x="9" y="607"/>
                      </a:lnTo>
                      <a:lnTo>
                        <a:pt x="5" y="615"/>
                      </a:lnTo>
                      <a:lnTo>
                        <a:pt x="2" y="624"/>
                      </a:lnTo>
                      <a:lnTo>
                        <a:pt x="0" y="633"/>
                      </a:lnTo>
                      <a:lnTo>
                        <a:pt x="1050" y="633"/>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265" dirty="0"/>
                </a:p>
              </p:txBody>
            </p:sp>
            <p:sp>
              <p:nvSpPr>
                <p:cNvPr id="78" name="Freeform 13"/>
                <p:cNvSpPr>
                  <a:spLocks/>
                </p:cNvSpPr>
                <p:nvPr/>
              </p:nvSpPr>
              <p:spPr bwMode="auto">
                <a:xfrm>
                  <a:off x="4096" y="2233"/>
                  <a:ext cx="1122" cy="315"/>
                </a:xfrm>
                <a:custGeom>
                  <a:avLst/>
                  <a:gdLst>
                    <a:gd name="T0" fmla="*/ 61 w 1122"/>
                    <a:gd name="T1" fmla="*/ 0 h 631"/>
                    <a:gd name="T2" fmla="*/ 26 w 1122"/>
                    <a:gd name="T3" fmla="*/ 0 h 631"/>
                    <a:gd name="T4" fmla="*/ 8 w 1122"/>
                    <a:gd name="T5" fmla="*/ 0 h 631"/>
                    <a:gd name="T6" fmla="*/ 12 w 1122"/>
                    <a:gd name="T7" fmla="*/ 0 h 631"/>
                    <a:gd name="T8" fmla="*/ 35 w 1122"/>
                    <a:gd name="T9" fmla="*/ 0 h 631"/>
                    <a:gd name="T10" fmla="*/ 62 w 1122"/>
                    <a:gd name="T11" fmla="*/ 0 h 631"/>
                    <a:gd name="T12" fmla="*/ 98 w 1122"/>
                    <a:gd name="T13" fmla="*/ 0 h 631"/>
                    <a:gd name="T14" fmla="*/ 132 w 1122"/>
                    <a:gd name="T15" fmla="*/ 0 h 631"/>
                    <a:gd name="T16" fmla="*/ 161 w 1122"/>
                    <a:gd name="T17" fmla="*/ 0 h 631"/>
                    <a:gd name="T18" fmla="*/ 187 w 1122"/>
                    <a:gd name="T19" fmla="*/ 0 h 631"/>
                    <a:gd name="T20" fmla="*/ 224 w 1122"/>
                    <a:gd name="T21" fmla="*/ 0 h 631"/>
                    <a:gd name="T22" fmla="*/ 252 w 1122"/>
                    <a:gd name="T23" fmla="*/ 0 h 631"/>
                    <a:gd name="T24" fmla="*/ 282 w 1122"/>
                    <a:gd name="T25" fmla="*/ 0 h 631"/>
                    <a:gd name="T26" fmla="*/ 309 w 1122"/>
                    <a:gd name="T27" fmla="*/ 0 h 631"/>
                    <a:gd name="T28" fmla="*/ 334 w 1122"/>
                    <a:gd name="T29" fmla="*/ 0 h 631"/>
                    <a:gd name="T30" fmla="*/ 367 w 1122"/>
                    <a:gd name="T31" fmla="*/ 0 h 631"/>
                    <a:gd name="T32" fmla="*/ 381 w 1122"/>
                    <a:gd name="T33" fmla="*/ 0 h 631"/>
                    <a:gd name="T34" fmla="*/ 346 w 1122"/>
                    <a:gd name="T35" fmla="*/ 0 h 631"/>
                    <a:gd name="T36" fmla="*/ 316 w 1122"/>
                    <a:gd name="T37" fmla="*/ 0 h 631"/>
                    <a:gd name="T38" fmla="*/ 283 w 1122"/>
                    <a:gd name="T39" fmla="*/ 0 h 631"/>
                    <a:gd name="T40" fmla="*/ 267 w 1122"/>
                    <a:gd name="T41" fmla="*/ 0 h 631"/>
                    <a:gd name="T42" fmla="*/ 306 w 1122"/>
                    <a:gd name="T43" fmla="*/ 0 h 631"/>
                    <a:gd name="T44" fmla="*/ 300 w 1122"/>
                    <a:gd name="T45" fmla="*/ 0 h 631"/>
                    <a:gd name="T46" fmla="*/ 323 w 1122"/>
                    <a:gd name="T47" fmla="*/ 0 h 631"/>
                    <a:gd name="T48" fmla="*/ 348 w 1122"/>
                    <a:gd name="T49" fmla="*/ 0 h 631"/>
                    <a:gd name="T50" fmla="*/ 374 w 1122"/>
                    <a:gd name="T51" fmla="*/ 0 h 631"/>
                    <a:gd name="T52" fmla="*/ 408 w 1122"/>
                    <a:gd name="T53" fmla="*/ 0 h 631"/>
                    <a:gd name="T54" fmla="*/ 430 w 1122"/>
                    <a:gd name="T55" fmla="*/ 0 h 631"/>
                    <a:gd name="T56" fmla="*/ 448 w 1122"/>
                    <a:gd name="T57" fmla="*/ 0 h 631"/>
                    <a:gd name="T58" fmla="*/ 472 w 1122"/>
                    <a:gd name="T59" fmla="*/ 0 h 631"/>
                    <a:gd name="T60" fmla="*/ 504 w 1122"/>
                    <a:gd name="T61" fmla="*/ 0 h 631"/>
                    <a:gd name="T62" fmla="*/ 459 w 1122"/>
                    <a:gd name="T63" fmla="*/ 0 h 631"/>
                    <a:gd name="T64" fmla="*/ 420 w 1122"/>
                    <a:gd name="T65" fmla="*/ 0 h 631"/>
                    <a:gd name="T66" fmla="*/ 447 w 1122"/>
                    <a:gd name="T67" fmla="*/ 0 h 631"/>
                    <a:gd name="T68" fmla="*/ 466 w 1122"/>
                    <a:gd name="T69" fmla="*/ 0 h 631"/>
                    <a:gd name="T70" fmla="*/ 492 w 1122"/>
                    <a:gd name="T71" fmla="*/ 0 h 631"/>
                    <a:gd name="T72" fmla="*/ 543 w 1122"/>
                    <a:gd name="T73" fmla="*/ 0 h 631"/>
                    <a:gd name="T74" fmla="*/ 582 w 1122"/>
                    <a:gd name="T75" fmla="*/ 0 h 631"/>
                    <a:gd name="T76" fmla="*/ 609 w 1122"/>
                    <a:gd name="T77" fmla="*/ 0 h 631"/>
                    <a:gd name="T78" fmla="*/ 625 w 1122"/>
                    <a:gd name="T79" fmla="*/ 0 h 631"/>
                    <a:gd name="T80" fmla="*/ 660 w 1122"/>
                    <a:gd name="T81" fmla="*/ 0 h 631"/>
                    <a:gd name="T82" fmla="*/ 676 w 1122"/>
                    <a:gd name="T83" fmla="*/ 0 h 631"/>
                    <a:gd name="T84" fmla="*/ 717 w 1122"/>
                    <a:gd name="T85" fmla="*/ 0 h 631"/>
                    <a:gd name="T86" fmla="*/ 742 w 1122"/>
                    <a:gd name="T87" fmla="*/ 0 h 631"/>
                    <a:gd name="T88" fmla="*/ 769 w 1122"/>
                    <a:gd name="T89" fmla="*/ 0 h 631"/>
                    <a:gd name="T90" fmla="*/ 796 w 1122"/>
                    <a:gd name="T91" fmla="*/ 0 h 631"/>
                    <a:gd name="T92" fmla="*/ 809 w 1122"/>
                    <a:gd name="T93" fmla="*/ 0 h 631"/>
                    <a:gd name="T94" fmla="*/ 842 w 1122"/>
                    <a:gd name="T95" fmla="*/ 0 h 631"/>
                    <a:gd name="T96" fmla="*/ 840 w 1122"/>
                    <a:gd name="T97" fmla="*/ 0 h 631"/>
                    <a:gd name="T98" fmla="*/ 871 w 1122"/>
                    <a:gd name="T99" fmla="*/ 0 h 631"/>
                    <a:gd name="T100" fmla="*/ 893 w 1122"/>
                    <a:gd name="T101" fmla="*/ 0 h 631"/>
                    <a:gd name="T102" fmla="*/ 872 w 1122"/>
                    <a:gd name="T103" fmla="*/ 0 h 631"/>
                    <a:gd name="T104" fmla="*/ 895 w 1122"/>
                    <a:gd name="T105" fmla="*/ 0 h 631"/>
                    <a:gd name="T106" fmla="*/ 934 w 1122"/>
                    <a:gd name="T107" fmla="*/ 0 h 631"/>
                    <a:gd name="T108" fmla="*/ 965 w 1122"/>
                    <a:gd name="T109" fmla="*/ 0 h 631"/>
                    <a:gd name="T110" fmla="*/ 988 w 1122"/>
                    <a:gd name="T111" fmla="*/ 0 h 631"/>
                    <a:gd name="T112" fmla="*/ 991 w 1122"/>
                    <a:gd name="T113" fmla="*/ 0 h 631"/>
                    <a:gd name="T114" fmla="*/ 1015 w 1122"/>
                    <a:gd name="T115" fmla="*/ 0 h 631"/>
                    <a:gd name="T116" fmla="*/ 1030 w 1122"/>
                    <a:gd name="T117" fmla="*/ 0 h 631"/>
                    <a:gd name="T118" fmla="*/ 1055 w 1122"/>
                    <a:gd name="T119" fmla="*/ 0 h 631"/>
                    <a:gd name="T120" fmla="*/ 1091 w 1122"/>
                    <a:gd name="T121" fmla="*/ 0 h 631"/>
                    <a:gd name="T122" fmla="*/ 1120 w 1122"/>
                    <a:gd name="T123" fmla="*/ 0 h 6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22" h="631">
                      <a:moveTo>
                        <a:pt x="72" y="0"/>
                      </a:moveTo>
                      <a:lnTo>
                        <a:pt x="69" y="10"/>
                      </a:lnTo>
                      <a:lnTo>
                        <a:pt x="65" y="20"/>
                      </a:lnTo>
                      <a:lnTo>
                        <a:pt x="63" y="27"/>
                      </a:lnTo>
                      <a:lnTo>
                        <a:pt x="61" y="30"/>
                      </a:lnTo>
                      <a:lnTo>
                        <a:pt x="56" y="36"/>
                      </a:lnTo>
                      <a:lnTo>
                        <a:pt x="49" y="36"/>
                      </a:lnTo>
                      <a:lnTo>
                        <a:pt x="42" y="36"/>
                      </a:lnTo>
                      <a:lnTo>
                        <a:pt x="34" y="32"/>
                      </a:lnTo>
                      <a:lnTo>
                        <a:pt x="26" y="29"/>
                      </a:lnTo>
                      <a:lnTo>
                        <a:pt x="20" y="25"/>
                      </a:lnTo>
                      <a:lnTo>
                        <a:pt x="16" y="23"/>
                      </a:lnTo>
                      <a:lnTo>
                        <a:pt x="15" y="21"/>
                      </a:lnTo>
                      <a:lnTo>
                        <a:pt x="12" y="25"/>
                      </a:lnTo>
                      <a:lnTo>
                        <a:pt x="8" y="36"/>
                      </a:lnTo>
                      <a:lnTo>
                        <a:pt x="3" y="50"/>
                      </a:lnTo>
                      <a:lnTo>
                        <a:pt x="0" y="65"/>
                      </a:lnTo>
                      <a:lnTo>
                        <a:pt x="3" y="83"/>
                      </a:lnTo>
                      <a:lnTo>
                        <a:pt x="7" y="106"/>
                      </a:lnTo>
                      <a:lnTo>
                        <a:pt x="12" y="128"/>
                      </a:lnTo>
                      <a:lnTo>
                        <a:pt x="18" y="141"/>
                      </a:lnTo>
                      <a:lnTo>
                        <a:pt x="21" y="144"/>
                      </a:lnTo>
                      <a:lnTo>
                        <a:pt x="24" y="148"/>
                      </a:lnTo>
                      <a:lnTo>
                        <a:pt x="30" y="150"/>
                      </a:lnTo>
                      <a:lnTo>
                        <a:pt x="35" y="152"/>
                      </a:lnTo>
                      <a:lnTo>
                        <a:pt x="42" y="150"/>
                      </a:lnTo>
                      <a:lnTo>
                        <a:pt x="47" y="148"/>
                      </a:lnTo>
                      <a:lnTo>
                        <a:pt x="52" y="143"/>
                      </a:lnTo>
                      <a:lnTo>
                        <a:pt x="58" y="135"/>
                      </a:lnTo>
                      <a:lnTo>
                        <a:pt x="62" y="124"/>
                      </a:lnTo>
                      <a:lnTo>
                        <a:pt x="69" y="112"/>
                      </a:lnTo>
                      <a:lnTo>
                        <a:pt x="75" y="95"/>
                      </a:lnTo>
                      <a:lnTo>
                        <a:pt x="83" y="79"/>
                      </a:lnTo>
                      <a:lnTo>
                        <a:pt x="90" y="65"/>
                      </a:lnTo>
                      <a:lnTo>
                        <a:pt x="98" y="52"/>
                      </a:lnTo>
                      <a:lnTo>
                        <a:pt x="106" y="41"/>
                      </a:lnTo>
                      <a:lnTo>
                        <a:pt x="112" y="36"/>
                      </a:lnTo>
                      <a:lnTo>
                        <a:pt x="119" y="32"/>
                      </a:lnTo>
                      <a:lnTo>
                        <a:pt x="125" y="32"/>
                      </a:lnTo>
                      <a:lnTo>
                        <a:pt x="132" y="30"/>
                      </a:lnTo>
                      <a:lnTo>
                        <a:pt x="138" y="32"/>
                      </a:lnTo>
                      <a:lnTo>
                        <a:pt x="145" y="34"/>
                      </a:lnTo>
                      <a:lnTo>
                        <a:pt x="151" y="38"/>
                      </a:lnTo>
                      <a:lnTo>
                        <a:pt x="157" y="43"/>
                      </a:lnTo>
                      <a:lnTo>
                        <a:pt x="161" y="50"/>
                      </a:lnTo>
                      <a:lnTo>
                        <a:pt x="165" y="59"/>
                      </a:lnTo>
                      <a:lnTo>
                        <a:pt x="171" y="70"/>
                      </a:lnTo>
                      <a:lnTo>
                        <a:pt x="176" y="83"/>
                      </a:lnTo>
                      <a:lnTo>
                        <a:pt x="181" y="95"/>
                      </a:lnTo>
                      <a:lnTo>
                        <a:pt x="187" y="106"/>
                      </a:lnTo>
                      <a:lnTo>
                        <a:pt x="191" y="117"/>
                      </a:lnTo>
                      <a:lnTo>
                        <a:pt x="193" y="124"/>
                      </a:lnTo>
                      <a:lnTo>
                        <a:pt x="194" y="126"/>
                      </a:lnTo>
                      <a:lnTo>
                        <a:pt x="201" y="94"/>
                      </a:lnTo>
                      <a:lnTo>
                        <a:pt x="224" y="83"/>
                      </a:lnTo>
                      <a:lnTo>
                        <a:pt x="232" y="141"/>
                      </a:lnTo>
                      <a:lnTo>
                        <a:pt x="233" y="137"/>
                      </a:lnTo>
                      <a:lnTo>
                        <a:pt x="238" y="128"/>
                      </a:lnTo>
                      <a:lnTo>
                        <a:pt x="244" y="114"/>
                      </a:lnTo>
                      <a:lnTo>
                        <a:pt x="252" y="97"/>
                      </a:lnTo>
                      <a:lnTo>
                        <a:pt x="262" y="76"/>
                      </a:lnTo>
                      <a:lnTo>
                        <a:pt x="270" y="50"/>
                      </a:lnTo>
                      <a:lnTo>
                        <a:pt x="277" y="30"/>
                      </a:lnTo>
                      <a:lnTo>
                        <a:pt x="280" y="21"/>
                      </a:lnTo>
                      <a:lnTo>
                        <a:pt x="282" y="23"/>
                      </a:lnTo>
                      <a:lnTo>
                        <a:pt x="288" y="25"/>
                      </a:lnTo>
                      <a:lnTo>
                        <a:pt x="294" y="30"/>
                      </a:lnTo>
                      <a:lnTo>
                        <a:pt x="301" y="36"/>
                      </a:lnTo>
                      <a:lnTo>
                        <a:pt x="305" y="39"/>
                      </a:lnTo>
                      <a:lnTo>
                        <a:pt x="309" y="41"/>
                      </a:lnTo>
                      <a:lnTo>
                        <a:pt x="316" y="45"/>
                      </a:lnTo>
                      <a:lnTo>
                        <a:pt x="321" y="47"/>
                      </a:lnTo>
                      <a:lnTo>
                        <a:pt x="327" y="48"/>
                      </a:lnTo>
                      <a:lnTo>
                        <a:pt x="331" y="48"/>
                      </a:lnTo>
                      <a:lnTo>
                        <a:pt x="334" y="50"/>
                      </a:lnTo>
                      <a:lnTo>
                        <a:pt x="335" y="50"/>
                      </a:lnTo>
                      <a:lnTo>
                        <a:pt x="340" y="52"/>
                      </a:lnTo>
                      <a:lnTo>
                        <a:pt x="348" y="56"/>
                      </a:lnTo>
                      <a:lnTo>
                        <a:pt x="359" y="61"/>
                      </a:lnTo>
                      <a:lnTo>
                        <a:pt x="367" y="68"/>
                      </a:lnTo>
                      <a:lnTo>
                        <a:pt x="372" y="79"/>
                      </a:lnTo>
                      <a:lnTo>
                        <a:pt x="380" y="94"/>
                      </a:lnTo>
                      <a:lnTo>
                        <a:pt x="386" y="106"/>
                      </a:lnTo>
                      <a:lnTo>
                        <a:pt x="389" y="112"/>
                      </a:lnTo>
                      <a:lnTo>
                        <a:pt x="381" y="114"/>
                      </a:lnTo>
                      <a:lnTo>
                        <a:pt x="373" y="115"/>
                      </a:lnTo>
                      <a:lnTo>
                        <a:pt x="366" y="117"/>
                      </a:lnTo>
                      <a:lnTo>
                        <a:pt x="359" y="117"/>
                      </a:lnTo>
                      <a:lnTo>
                        <a:pt x="353" y="117"/>
                      </a:lnTo>
                      <a:lnTo>
                        <a:pt x="346" y="117"/>
                      </a:lnTo>
                      <a:lnTo>
                        <a:pt x="341" y="115"/>
                      </a:lnTo>
                      <a:lnTo>
                        <a:pt x="335" y="112"/>
                      </a:lnTo>
                      <a:lnTo>
                        <a:pt x="329" y="108"/>
                      </a:lnTo>
                      <a:lnTo>
                        <a:pt x="322" y="108"/>
                      </a:lnTo>
                      <a:lnTo>
                        <a:pt x="316" y="108"/>
                      </a:lnTo>
                      <a:lnTo>
                        <a:pt x="309" y="108"/>
                      </a:lnTo>
                      <a:lnTo>
                        <a:pt x="302" y="110"/>
                      </a:lnTo>
                      <a:lnTo>
                        <a:pt x="295" y="114"/>
                      </a:lnTo>
                      <a:lnTo>
                        <a:pt x="289" y="117"/>
                      </a:lnTo>
                      <a:lnTo>
                        <a:pt x="283" y="121"/>
                      </a:lnTo>
                      <a:lnTo>
                        <a:pt x="275" y="135"/>
                      </a:lnTo>
                      <a:lnTo>
                        <a:pt x="268" y="152"/>
                      </a:lnTo>
                      <a:lnTo>
                        <a:pt x="265" y="168"/>
                      </a:lnTo>
                      <a:lnTo>
                        <a:pt x="264" y="173"/>
                      </a:lnTo>
                      <a:lnTo>
                        <a:pt x="267" y="175"/>
                      </a:lnTo>
                      <a:lnTo>
                        <a:pt x="275" y="179"/>
                      </a:lnTo>
                      <a:lnTo>
                        <a:pt x="285" y="184"/>
                      </a:lnTo>
                      <a:lnTo>
                        <a:pt x="295" y="188"/>
                      </a:lnTo>
                      <a:lnTo>
                        <a:pt x="302" y="193"/>
                      </a:lnTo>
                      <a:lnTo>
                        <a:pt x="306" y="199"/>
                      </a:lnTo>
                      <a:lnTo>
                        <a:pt x="308" y="209"/>
                      </a:lnTo>
                      <a:lnTo>
                        <a:pt x="309" y="222"/>
                      </a:lnTo>
                      <a:lnTo>
                        <a:pt x="307" y="237"/>
                      </a:lnTo>
                      <a:lnTo>
                        <a:pt x="304" y="253"/>
                      </a:lnTo>
                      <a:lnTo>
                        <a:pt x="300" y="264"/>
                      </a:lnTo>
                      <a:lnTo>
                        <a:pt x="297" y="269"/>
                      </a:lnTo>
                      <a:lnTo>
                        <a:pt x="304" y="278"/>
                      </a:lnTo>
                      <a:lnTo>
                        <a:pt x="313" y="291"/>
                      </a:lnTo>
                      <a:lnTo>
                        <a:pt x="320" y="307"/>
                      </a:lnTo>
                      <a:lnTo>
                        <a:pt x="323" y="318"/>
                      </a:lnTo>
                      <a:lnTo>
                        <a:pt x="332" y="325"/>
                      </a:lnTo>
                      <a:lnTo>
                        <a:pt x="339" y="340"/>
                      </a:lnTo>
                      <a:lnTo>
                        <a:pt x="344" y="356"/>
                      </a:lnTo>
                      <a:lnTo>
                        <a:pt x="346" y="370"/>
                      </a:lnTo>
                      <a:lnTo>
                        <a:pt x="348" y="379"/>
                      </a:lnTo>
                      <a:lnTo>
                        <a:pt x="352" y="394"/>
                      </a:lnTo>
                      <a:lnTo>
                        <a:pt x="357" y="410"/>
                      </a:lnTo>
                      <a:lnTo>
                        <a:pt x="362" y="430"/>
                      </a:lnTo>
                      <a:lnTo>
                        <a:pt x="369" y="450"/>
                      </a:lnTo>
                      <a:lnTo>
                        <a:pt x="374" y="466"/>
                      </a:lnTo>
                      <a:lnTo>
                        <a:pt x="380" y="479"/>
                      </a:lnTo>
                      <a:lnTo>
                        <a:pt x="383" y="484"/>
                      </a:lnTo>
                      <a:lnTo>
                        <a:pt x="391" y="490"/>
                      </a:lnTo>
                      <a:lnTo>
                        <a:pt x="399" y="501"/>
                      </a:lnTo>
                      <a:lnTo>
                        <a:pt x="408" y="512"/>
                      </a:lnTo>
                      <a:lnTo>
                        <a:pt x="413" y="517"/>
                      </a:lnTo>
                      <a:lnTo>
                        <a:pt x="417" y="517"/>
                      </a:lnTo>
                      <a:lnTo>
                        <a:pt x="420" y="517"/>
                      </a:lnTo>
                      <a:lnTo>
                        <a:pt x="425" y="513"/>
                      </a:lnTo>
                      <a:lnTo>
                        <a:pt x="430" y="510"/>
                      </a:lnTo>
                      <a:lnTo>
                        <a:pt x="435" y="506"/>
                      </a:lnTo>
                      <a:lnTo>
                        <a:pt x="439" y="501"/>
                      </a:lnTo>
                      <a:lnTo>
                        <a:pt x="444" y="493"/>
                      </a:lnTo>
                      <a:lnTo>
                        <a:pt x="446" y="486"/>
                      </a:lnTo>
                      <a:lnTo>
                        <a:pt x="448" y="479"/>
                      </a:lnTo>
                      <a:lnTo>
                        <a:pt x="451" y="468"/>
                      </a:lnTo>
                      <a:lnTo>
                        <a:pt x="457" y="457"/>
                      </a:lnTo>
                      <a:lnTo>
                        <a:pt x="461" y="445"/>
                      </a:lnTo>
                      <a:lnTo>
                        <a:pt x="466" y="434"/>
                      </a:lnTo>
                      <a:lnTo>
                        <a:pt x="472" y="423"/>
                      </a:lnTo>
                      <a:lnTo>
                        <a:pt x="477" y="416"/>
                      </a:lnTo>
                      <a:lnTo>
                        <a:pt x="482" y="410"/>
                      </a:lnTo>
                      <a:lnTo>
                        <a:pt x="490" y="403"/>
                      </a:lnTo>
                      <a:lnTo>
                        <a:pt x="499" y="394"/>
                      </a:lnTo>
                      <a:lnTo>
                        <a:pt x="504" y="387"/>
                      </a:lnTo>
                      <a:lnTo>
                        <a:pt x="506" y="383"/>
                      </a:lnTo>
                      <a:lnTo>
                        <a:pt x="495" y="378"/>
                      </a:lnTo>
                      <a:lnTo>
                        <a:pt x="483" y="372"/>
                      </a:lnTo>
                      <a:lnTo>
                        <a:pt x="471" y="367"/>
                      </a:lnTo>
                      <a:lnTo>
                        <a:pt x="459" y="361"/>
                      </a:lnTo>
                      <a:lnTo>
                        <a:pt x="448" y="354"/>
                      </a:lnTo>
                      <a:lnTo>
                        <a:pt x="438" y="347"/>
                      </a:lnTo>
                      <a:lnTo>
                        <a:pt x="431" y="340"/>
                      </a:lnTo>
                      <a:lnTo>
                        <a:pt x="425" y="331"/>
                      </a:lnTo>
                      <a:lnTo>
                        <a:pt x="420" y="313"/>
                      </a:lnTo>
                      <a:lnTo>
                        <a:pt x="419" y="296"/>
                      </a:lnTo>
                      <a:lnTo>
                        <a:pt x="423" y="282"/>
                      </a:lnTo>
                      <a:lnTo>
                        <a:pt x="431" y="271"/>
                      </a:lnTo>
                      <a:lnTo>
                        <a:pt x="439" y="269"/>
                      </a:lnTo>
                      <a:lnTo>
                        <a:pt x="447" y="275"/>
                      </a:lnTo>
                      <a:lnTo>
                        <a:pt x="453" y="285"/>
                      </a:lnTo>
                      <a:lnTo>
                        <a:pt x="458" y="296"/>
                      </a:lnTo>
                      <a:lnTo>
                        <a:pt x="460" y="302"/>
                      </a:lnTo>
                      <a:lnTo>
                        <a:pt x="462" y="307"/>
                      </a:lnTo>
                      <a:lnTo>
                        <a:pt x="466" y="314"/>
                      </a:lnTo>
                      <a:lnTo>
                        <a:pt x="471" y="322"/>
                      </a:lnTo>
                      <a:lnTo>
                        <a:pt x="475" y="329"/>
                      </a:lnTo>
                      <a:lnTo>
                        <a:pt x="480" y="334"/>
                      </a:lnTo>
                      <a:lnTo>
                        <a:pt x="486" y="336"/>
                      </a:lnTo>
                      <a:lnTo>
                        <a:pt x="492" y="336"/>
                      </a:lnTo>
                      <a:lnTo>
                        <a:pt x="500" y="336"/>
                      </a:lnTo>
                      <a:lnTo>
                        <a:pt x="510" y="336"/>
                      </a:lnTo>
                      <a:lnTo>
                        <a:pt x="521" y="340"/>
                      </a:lnTo>
                      <a:lnTo>
                        <a:pt x="532" y="345"/>
                      </a:lnTo>
                      <a:lnTo>
                        <a:pt x="543" y="352"/>
                      </a:lnTo>
                      <a:lnTo>
                        <a:pt x="554" y="360"/>
                      </a:lnTo>
                      <a:lnTo>
                        <a:pt x="564" y="367"/>
                      </a:lnTo>
                      <a:lnTo>
                        <a:pt x="570" y="376"/>
                      </a:lnTo>
                      <a:lnTo>
                        <a:pt x="576" y="385"/>
                      </a:lnTo>
                      <a:lnTo>
                        <a:pt x="582" y="392"/>
                      </a:lnTo>
                      <a:lnTo>
                        <a:pt x="589" y="399"/>
                      </a:lnTo>
                      <a:lnTo>
                        <a:pt x="595" y="405"/>
                      </a:lnTo>
                      <a:lnTo>
                        <a:pt x="602" y="410"/>
                      </a:lnTo>
                      <a:lnTo>
                        <a:pt x="606" y="417"/>
                      </a:lnTo>
                      <a:lnTo>
                        <a:pt x="609" y="425"/>
                      </a:lnTo>
                      <a:lnTo>
                        <a:pt x="612" y="434"/>
                      </a:lnTo>
                      <a:lnTo>
                        <a:pt x="614" y="455"/>
                      </a:lnTo>
                      <a:lnTo>
                        <a:pt x="616" y="475"/>
                      </a:lnTo>
                      <a:lnTo>
                        <a:pt x="619" y="497"/>
                      </a:lnTo>
                      <a:lnTo>
                        <a:pt x="625" y="513"/>
                      </a:lnTo>
                      <a:lnTo>
                        <a:pt x="631" y="530"/>
                      </a:lnTo>
                      <a:lnTo>
                        <a:pt x="638" y="549"/>
                      </a:lnTo>
                      <a:lnTo>
                        <a:pt x="645" y="569"/>
                      </a:lnTo>
                      <a:lnTo>
                        <a:pt x="653" y="584"/>
                      </a:lnTo>
                      <a:lnTo>
                        <a:pt x="660" y="591"/>
                      </a:lnTo>
                      <a:lnTo>
                        <a:pt x="666" y="593"/>
                      </a:lnTo>
                      <a:lnTo>
                        <a:pt x="669" y="584"/>
                      </a:lnTo>
                      <a:lnTo>
                        <a:pt x="670" y="559"/>
                      </a:lnTo>
                      <a:lnTo>
                        <a:pt x="671" y="526"/>
                      </a:lnTo>
                      <a:lnTo>
                        <a:pt x="676" y="493"/>
                      </a:lnTo>
                      <a:lnTo>
                        <a:pt x="683" y="468"/>
                      </a:lnTo>
                      <a:lnTo>
                        <a:pt x="696" y="446"/>
                      </a:lnTo>
                      <a:lnTo>
                        <a:pt x="704" y="437"/>
                      </a:lnTo>
                      <a:lnTo>
                        <a:pt x="710" y="430"/>
                      </a:lnTo>
                      <a:lnTo>
                        <a:pt x="717" y="423"/>
                      </a:lnTo>
                      <a:lnTo>
                        <a:pt x="723" y="417"/>
                      </a:lnTo>
                      <a:lnTo>
                        <a:pt x="729" y="412"/>
                      </a:lnTo>
                      <a:lnTo>
                        <a:pt x="734" y="408"/>
                      </a:lnTo>
                      <a:lnTo>
                        <a:pt x="738" y="405"/>
                      </a:lnTo>
                      <a:lnTo>
                        <a:pt x="742" y="401"/>
                      </a:lnTo>
                      <a:lnTo>
                        <a:pt x="750" y="390"/>
                      </a:lnTo>
                      <a:lnTo>
                        <a:pt x="760" y="376"/>
                      </a:lnTo>
                      <a:lnTo>
                        <a:pt x="768" y="370"/>
                      </a:lnTo>
                      <a:lnTo>
                        <a:pt x="770" y="389"/>
                      </a:lnTo>
                      <a:lnTo>
                        <a:pt x="769" y="417"/>
                      </a:lnTo>
                      <a:lnTo>
                        <a:pt x="769" y="439"/>
                      </a:lnTo>
                      <a:lnTo>
                        <a:pt x="772" y="459"/>
                      </a:lnTo>
                      <a:lnTo>
                        <a:pt x="781" y="479"/>
                      </a:lnTo>
                      <a:lnTo>
                        <a:pt x="789" y="501"/>
                      </a:lnTo>
                      <a:lnTo>
                        <a:pt x="796" y="522"/>
                      </a:lnTo>
                      <a:lnTo>
                        <a:pt x="800" y="544"/>
                      </a:lnTo>
                      <a:lnTo>
                        <a:pt x="803" y="560"/>
                      </a:lnTo>
                      <a:lnTo>
                        <a:pt x="806" y="578"/>
                      </a:lnTo>
                      <a:lnTo>
                        <a:pt x="807" y="598"/>
                      </a:lnTo>
                      <a:lnTo>
                        <a:pt x="809" y="615"/>
                      </a:lnTo>
                      <a:lnTo>
                        <a:pt x="809" y="622"/>
                      </a:lnTo>
                      <a:lnTo>
                        <a:pt x="828" y="598"/>
                      </a:lnTo>
                      <a:lnTo>
                        <a:pt x="830" y="606"/>
                      </a:lnTo>
                      <a:lnTo>
                        <a:pt x="836" y="618"/>
                      </a:lnTo>
                      <a:lnTo>
                        <a:pt x="842" y="631"/>
                      </a:lnTo>
                      <a:lnTo>
                        <a:pt x="849" y="631"/>
                      </a:lnTo>
                      <a:lnTo>
                        <a:pt x="850" y="618"/>
                      </a:lnTo>
                      <a:lnTo>
                        <a:pt x="846" y="598"/>
                      </a:lnTo>
                      <a:lnTo>
                        <a:pt x="840" y="578"/>
                      </a:lnTo>
                      <a:lnTo>
                        <a:pt x="840" y="560"/>
                      </a:lnTo>
                      <a:lnTo>
                        <a:pt x="845" y="549"/>
                      </a:lnTo>
                      <a:lnTo>
                        <a:pt x="850" y="546"/>
                      </a:lnTo>
                      <a:lnTo>
                        <a:pt x="856" y="546"/>
                      </a:lnTo>
                      <a:lnTo>
                        <a:pt x="863" y="546"/>
                      </a:lnTo>
                      <a:lnTo>
                        <a:pt x="871" y="542"/>
                      </a:lnTo>
                      <a:lnTo>
                        <a:pt x="879" y="535"/>
                      </a:lnTo>
                      <a:lnTo>
                        <a:pt x="887" y="524"/>
                      </a:lnTo>
                      <a:lnTo>
                        <a:pt x="894" y="513"/>
                      </a:lnTo>
                      <a:lnTo>
                        <a:pt x="897" y="502"/>
                      </a:lnTo>
                      <a:lnTo>
                        <a:pt x="893" y="492"/>
                      </a:lnTo>
                      <a:lnTo>
                        <a:pt x="888" y="481"/>
                      </a:lnTo>
                      <a:lnTo>
                        <a:pt x="886" y="470"/>
                      </a:lnTo>
                      <a:lnTo>
                        <a:pt x="882" y="459"/>
                      </a:lnTo>
                      <a:lnTo>
                        <a:pt x="877" y="450"/>
                      </a:lnTo>
                      <a:lnTo>
                        <a:pt x="872" y="443"/>
                      </a:lnTo>
                      <a:lnTo>
                        <a:pt x="872" y="432"/>
                      </a:lnTo>
                      <a:lnTo>
                        <a:pt x="875" y="426"/>
                      </a:lnTo>
                      <a:lnTo>
                        <a:pt x="880" y="419"/>
                      </a:lnTo>
                      <a:lnTo>
                        <a:pt x="888" y="414"/>
                      </a:lnTo>
                      <a:lnTo>
                        <a:pt x="895" y="407"/>
                      </a:lnTo>
                      <a:lnTo>
                        <a:pt x="905" y="399"/>
                      </a:lnTo>
                      <a:lnTo>
                        <a:pt x="914" y="394"/>
                      </a:lnTo>
                      <a:lnTo>
                        <a:pt x="921" y="389"/>
                      </a:lnTo>
                      <a:lnTo>
                        <a:pt x="929" y="383"/>
                      </a:lnTo>
                      <a:lnTo>
                        <a:pt x="934" y="379"/>
                      </a:lnTo>
                      <a:lnTo>
                        <a:pt x="941" y="372"/>
                      </a:lnTo>
                      <a:lnTo>
                        <a:pt x="946" y="367"/>
                      </a:lnTo>
                      <a:lnTo>
                        <a:pt x="953" y="358"/>
                      </a:lnTo>
                      <a:lnTo>
                        <a:pt x="958" y="351"/>
                      </a:lnTo>
                      <a:lnTo>
                        <a:pt x="965" y="341"/>
                      </a:lnTo>
                      <a:lnTo>
                        <a:pt x="970" y="334"/>
                      </a:lnTo>
                      <a:lnTo>
                        <a:pt x="976" y="327"/>
                      </a:lnTo>
                      <a:lnTo>
                        <a:pt x="984" y="309"/>
                      </a:lnTo>
                      <a:lnTo>
                        <a:pt x="989" y="287"/>
                      </a:lnTo>
                      <a:lnTo>
                        <a:pt x="988" y="266"/>
                      </a:lnTo>
                      <a:lnTo>
                        <a:pt x="984" y="246"/>
                      </a:lnTo>
                      <a:lnTo>
                        <a:pt x="981" y="229"/>
                      </a:lnTo>
                      <a:lnTo>
                        <a:pt x="981" y="211"/>
                      </a:lnTo>
                      <a:lnTo>
                        <a:pt x="984" y="195"/>
                      </a:lnTo>
                      <a:lnTo>
                        <a:pt x="991" y="179"/>
                      </a:lnTo>
                      <a:lnTo>
                        <a:pt x="995" y="170"/>
                      </a:lnTo>
                      <a:lnTo>
                        <a:pt x="999" y="159"/>
                      </a:lnTo>
                      <a:lnTo>
                        <a:pt x="1005" y="150"/>
                      </a:lnTo>
                      <a:lnTo>
                        <a:pt x="1009" y="141"/>
                      </a:lnTo>
                      <a:lnTo>
                        <a:pt x="1015" y="135"/>
                      </a:lnTo>
                      <a:lnTo>
                        <a:pt x="1018" y="133"/>
                      </a:lnTo>
                      <a:lnTo>
                        <a:pt x="1022" y="137"/>
                      </a:lnTo>
                      <a:lnTo>
                        <a:pt x="1024" y="146"/>
                      </a:lnTo>
                      <a:lnTo>
                        <a:pt x="1028" y="173"/>
                      </a:lnTo>
                      <a:lnTo>
                        <a:pt x="1030" y="200"/>
                      </a:lnTo>
                      <a:lnTo>
                        <a:pt x="1031" y="222"/>
                      </a:lnTo>
                      <a:lnTo>
                        <a:pt x="1031" y="231"/>
                      </a:lnTo>
                      <a:lnTo>
                        <a:pt x="1043" y="213"/>
                      </a:lnTo>
                      <a:lnTo>
                        <a:pt x="1050" y="188"/>
                      </a:lnTo>
                      <a:lnTo>
                        <a:pt x="1055" y="162"/>
                      </a:lnTo>
                      <a:lnTo>
                        <a:pt x="1059" y="146"/>
                      </a:lnTo>
                      <a:lnTo>
                        <a:pt x="1066" y="130"/>
                      </a:lnTo>
                      <a:lnTo>
                        <a:pt x="1073" y="106"/>
                      </a:lnTo>
                      <a:lnTo>
                        <a:pt x="1083" y="83"/>
                      </a:lnTo>
                      <a:lnTo>
                        <a:pt x="1091" y="68"/>
                      </a:lnTo>
                      <a:lnTo>
                        <a:pt x="1097" y="57"/>
                      </a:lnTo>
                      <a:lnTo>
                        <a:pt x="1105" y="39"/>
                      </a:lnTo>
                      <a:lnTo>
                        <a:pt x="1112" y="21"/>
                      </a:lnTo>
                      <a:lnTo>
                        <a:pt x="1119" y="7"/>
                      </a:lnTo>
                      <a:lnTo>
                        <a:pt x="1120" y="5"/>
                      </a:lnTo>
                      <a:lnTo>
                        <a:pt x="1121" y="3"/>
                      </a:lnTo>
                      <a:lnTo>
                        <a:pt x="1121" y="1"/>
                      </a:lnTo>
                      <a:lnTo>
                        <a:pt x="1122" y="0"/>
                      </a:lnTo>
                      <a:lnTo>
                        <a:pt x="72" y="0"/>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265" dirty="0"/>
                </a:p>
              </p:txBody>
            </p:sp>
            <p:sp>
              <p:nvSpPr>
                <p:cNvPr id="79" name="Freeform 14"/>
                <p:cNvSpPr>
                  <a:spLocks/>
                </p:cNvSpPr>
                <p:nvPr/>
              </p:nvSpPr>
              <p:spPr bwMode="auto">
                <a:xfrm>
                  <a:off x="4016" y="2321"/>
                  <a:ext cx="503" cy="489"/>
                </a:xfrm>
                <a:custGeom>
                  <a:avLst/>
                  <a:gdLst>
                    <a:gd name="T0" fmla="*/ 345 w 503"/>
                    <a:gd name="T1" fmla="*/ 0 h 979"/>
                    <a:gd name="T2" fmla="*/ 322 w 503"/>
                    <a:gd name="T3" fmla="*/ 0 h 979"/>
                    <a:gd name="T4" fmla="*/ 306 w 503"/>
                    <a:gd name="T5" fmla="*/ 0 h 979"/>
                    <a:gd name="T6" fmla="*/ 286 w 503"/>
                    <a:gd name="T7" fmla="*/ 0 h 979"/>
                    <a:gd name="T8" fmla="*/ 260 w 503"/>
                    <a:gd name="T9" fmla="*/ 0 h 979"/>
                    <a:gd name="T10" fmla="*/ 231 w 503"/>
                    <a:gd name="T11" fmla="*/ 0 h 979"/>
                    <a:gd name="T12" fmla="*/ 204 w 503"/>
                    <a:gd name="T13" fmla="*/ 0 h 979"/>
                    <a:gd name="T14" fmla="*/ 169 w 503"/>
                    <a:gd name="T15" fmla="*/ 0 h 979"/>
                    <a:gd name="T16" fmla="*/ 143 w 503"/>
                    <a:gd name="T17" fmla="*/ 0 h 979"/>
                    <a:gd name="T18" fmla="*/ 110 w 503"/>
                    <a:gd name="T19" fmla="*/ 0 h 979"/>
                    <a:gd name="T20" fmla="*/ 84 w 503"/>
                    <a:gd name="T21" fmla="*/ 0 h 979"/>
                    <a:gd name="T22" fmla="*/ 59 w 503"/>
                    <a:gd name="T23" fmla="*/ 0 h 979"/>
                    <a:gd name="T24" fmla="*/ 38 w 503"/>
                    <a:gd name="T25" fmla="*/ 0 h 979"/>
                    <a:gd name="T26" fmla="*/ 13 w 503"/>
                    <a:gd name="T27" fmla="*/ 0 h 979"/>
                    <a:gd name="T28" fmla="*/ 2 w 503"/>
                    <a:gd name="T29" fmla="*/ 0 h 979"/>
                    <a:gd name="T30" fmla="*/ 7 w 503"/>
                    <a:gd name="T31" fmla="*/ 0 h 979"/>
                    <a:gd name="T32" fmla="*/ 26 w 503"/>
                    <a:gd name="T33" fmla="*/ 0 h 979"/>
                    <a:gd name="T34" fmla="*/ 75 w 503"/>
                    <a:gd name="T35" fmla="*/ 0 h 979"/>
                    <a:gd name="T36" fmla="*/ 131 w 503"/>
                    <a:gd name="T37" fmla="*/ 0 h 979"/>
                    <a:gd name="T38" fmla="*/ 162 w 503"/>
                    <a:gd name="T39" fmla="*/ 0 h 979"/>
                    <a:gd name="T40" fmla="*/ 184 w 503"/>
                    <a:gd name="T41" fmla="*/ 0 h 979"/>
                    <a:gd name="T42" fmla="*/ 205 w 503"/>
                    <a:gd name="T43" fmla="*/ 0 h 979"/>
                    <a:gd name="T44" fmla="*/ 206 w 503"/>
                    <a:gd name="T45" fmla="*/ 0 h 979"/>
                    <a:gd name="T46" fmla="*/ 229 w 503"/>
                    <a:gd name="T47" fmla="*/ 0 h 979"/>
                    <a:gd name="T48" fmla="*/ 225 w 503"/>
                    <a:gd name="T49" fmla="*/ 0 h 979"/>
                    <a:gd name="T50" fmla="*/ 217 w 503"/>
                    <a:gd name="T51" fmla="*/ 0 h 979"/>
                    <a:gd name="T52" fmla="*/ 232 w 503"/>
                    <a:gd name="T53" fmla="*/ 0 h 979"/>
                    <a:gd name="T54" fmla="*/ 254 w 503"/>
                    <a:gd name="T55" fmla="*/ 0 h 979"/>
                    <a:gd name="T56" fmla="*/ 272 w 503"/>
                    <a:gd name="T57" fmla="*/ 0 h 979"/>
                    <a:gd name="T58" fmla="*/ 298 w 503"/>
                    <a:gd name="T59" fmla="*/ 0 h 979"/>
                    <a:gd name="T60" fmla="*/ 332 w 503"/>
                    <a:gd name="T61" fmla="*/ 0 h 979"/>
                    <a:gd name="T62" fmla="*/ 355 w 503"/>
                    <a:gd name="T63" fmla="*/ 0 h 979"/>
                    <a:gd name="T64" fmla="*/ 377 w 503"/>
                    <a:gd name="T65" fmla="*/ 0 h 979"/>
                    <a:gd name="T66" fmla="*/ 378 w 503"/>
                    <a:gd name="T67" fmla="*/ 0 h 979"/>
                    <a:gd name="T68" fmla="*/ 397 w 503"/>
                    <a:gd name="T69" fmla="*/ 0 h 979"/>
                    <a:gd name="T70" fmla="*/ 402 w 503"/>
                    <a:gd name="T71" fmla="*/ 0 h 979"/>
                    <a:gd name="T72" fmla="*/ 426 w 503"/>
                    <a:gd name="T73" fmla="*/ 0 h 979"/>
                    <a:gd name="T74" fmla="*/ 435 w 503"/>
                    <a:gd name="T75" fmla="*/ 0 h 979"/>
                    <a:gd name="T76" fmla="*/ 420 w 503"/>
                    <a:gd name="T77" fmla="*/ 0 h 979"/>
                    <a:gd name="T78" fmla="*/ 440 w 503"/>
                    <a:gd name="T79" fmla="*/ 0 h 979"/>
                    <a:gd name="T80" fmla="*/ 472 w 503"/>
                    <a:gd name="T81" fmla="*/ 0 h 979"/>
                    <a:gd name="T82" fmla="*/ 501 w 503"/>
                    <a:gd name="T83" fmla="*/ 0 h 979"/>
                    <a:gd name="T84" fmla="*/ 482 w 503"/>
                    <a:gd name="T85" fmla="*/ 0 h 979"/>
                    <a:gd name="T86" fmla="*/ 458 w 503"/>
                    <a:gd name="T87" fmla="*/ 0 h 979"/>
                    <a:gd name="T88" fmla="*/ 428 w 503"/>
                    <a:gd name="T89" fmla="*/ 0 h 979"/>
                    <a:gd name="T90" fmla="*/ 401 w 503"/>
                    <a:gd name="T91" fmla="*/ 0 h 979"/>
                    <a:gd name="T92" fmla="*/ 395 w 503"/>
                    <a:gd name="T93" fmla="*/ 0 h 979"/>
                    <a:gd name="T94" fmla="*/ 374 w 503"/>
                    <a:gd name="T95" fmla="*/ 0 h 9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03" h="979">
                      <a:moveTo>
                        <a:pt x="367" y="100"/>
                      </a:moveTo>
                      <a:lnTo>
                        <a:pt x="360" y="100"/>
                      </a:lnTo>
                      <a:lnTo>
                        <a:pt x="352" y="100"/>
                      </a:lnTo>
                      <a:lnTo>
                        <a:pt x="345" y="96"/>
                      </a:lnTo>
                      <a:lnTo>
                        <a:pt x="338" y="92"/>
                      </a:lnTo>
                      <a:lnTo>
                        <a:pt x="332" y="89"/>
                      </a:lnTo>
                      <a:lnTo>
                        <a:pt x="326" y="83"/>
                      </a:lnTo>
                      <a:lnTo>
                        <a:pt x="322" y="80"/>
                      </a:lnTo>
                      <a:lnTo>
                        <a:pt x="318" y="76"/>
                      </a:lnTo>
                      <a:lnTo>
                        <a:pt x="315" y="74"/>
                      </a:lnTo>
                      <a:lnTo>
                        <a:pt x="310" y="74"/>
                      </a:lnTo>
                      <a:lnTo>
                        <a:pt x="306" y="78"/>
                      </a:lnTo>
                      <a:lnTo>
                        <a:pt x="302" y="81"/>
                      </a:lnTo>
                      <a:lnTo>
                        <a:pt x="296" y="87"/>
                      </a:lnTo>
                      <a:lnTo>
                        <a:pt x="292" y="92"/>
                      </a:lnTo>
                      <a:lnTo>
                        <a:pt x="286" y="96"/>
                      </a:lnTo>
                      <a:lnTo>
                        <a:pt x="281" y="100"/>
                      </a:lnTo>
                      <a:lnTo>
                        <a:pt x="276" y="100"/>
                      </a:lnTo>
                      <a:lnTo>
                        <a:pt x="268" y="98"/>
                      </a:lnTo>
                      <a:lnTo>
                        <a:pt x="260" y="96"/>
                      </a:lnTo>
                      <a:lnTo>
                        <a:pt x="253" y="91"/>
                      </a:lnTo>
                      <a:lnTo>
                        <a:pt x="245" y="83"/>
                      </a:lnTo>
                      <a:lnTo>
                        <a:pt x="238" y="76"/>
                      </a:lnTo>
                      <a:lnTo>
                        <a:pt x="231" y="67"/>
                      </a:lnTo>
                      <a:lnTo>
                        <a:pt x="227" y="56"/>
                      </a:lnTo>
                      <a:lnTo>
                        <a:pt x="221" y="45"/>
                      </a:lnTo>
                      <a:lnTo>
                        <a:pt x="214" y="33"/>
                      </a:lnTo>
                      <a:lnTo>
                        <a:pt x="204" y="22"/>
                      </a:lnTo>
                      <a:lnTo>
                        <a:pt x="195" y="13"/>
                      </a:lnTo>
                      <a:lnTo>
                        <a:pt x="186" y="5"/>
                      </a:lnTo>
                      <a:lnTo>
                        <a:pt x="177" y="0"/>
                      </a:lnTo>
                      <a:lnTo>
                        <a:pt x="169" y="0"/>
                      </a:lnTo>
                      <a:lnTo>
                        <a:pt x="164" y="4"/>
                      </a:lnTo>
                      <a:lnTo>
                        <a:pt x="158" y="9"/>
                      </a:lnTo>
                      <a:lnTo>
                        <a:pt x="152" y="15"/>
                      </a:lnTo>
                      <a:lnTo>
                        <a:pt x="143" y="16"/>
                      </a:lnTo>
                      <a:lnTo>
                        <a:pt x="135" y="18"/>
                      </a:lnTo>
                      <a:lnTo>
                        <a:pt x="126" y="20"/>
                      </a:lnTo>
                      <a:lnTo>
                        <a:pt x="117" y="22"/>
                      </a:lnTo>
                      <a:lnTo>
                        <a:pt x="110" y="27"/>
                      </a:lnTo>
                      <a:lnTo>
                        <a:pt x="103" y="33"/>
                      </a:lnTo>
                      <a:lnTo>
                        <a:pt x="98" y="40"/>
                      </a:lnTo>
                      <a:lnTo>
                        <a:pt x="91" y="51"/>
                      </a:lnTo>
                      <a:lnTo>
                        <a:pt x="84" y="63"/>
                      </a:lnTo>
                      <a:lnTo>
                        <a:pt x="77" y="76"/>
                      </a:lnTo>
                      <a:lnTo>
                        <a:pt x="71" y="89"/>
                      </a:lnTo>
                      <a:lnTo>
                        <a:pt x="64" y="101"/>
                      </a:lnTo>
                      <a:lnTo>
                        <a:pt x="59" y="114"/>
                      </a:lnTo>
                      <a:lnTo>
                        <a:pt x="56" y="123"/>
                      </a:lnTo>
                      <a:lnTo>
                        <a:pt x="51" y="132"/>
                      </a:lnTo>
                      <a:lnTo>
                        <a:pt x="45" y="139"/>
                      </a:lnTo>
                      <a:lnTo>
                        <a:pt x="38" y="148"/>
                      </a:lnTo>
                      <a:lnTo>
                        <a:pt x="31" y="157"/>
                      </a:lnTo>
                      <a:lnTo>
                        <a:pt x="24" y="166"/>
                      </a:lnTo>
                      <a:lnTo>
                        <a:pt x="18" y="176"/>
                      </a:lnTo>
                      <a:lnTo>
                        <a:pt x="13" y="185"/>
                      </a:lnTo>
                      <a:lnTo>
                        <a:pt x="12" y="195"/>
                      </a:lnTo>
                      <a:lnTo>
                        <a:pt x="10" y="217"/>
                      </a:lnTo>
                      <a:lnTo>
                        <a:pt x="7" y="239"/>
                      </a:lnTo>
                      <a:lnTo>
                        <a:pt x="2" y="253"/>
                      </a:lnTo>
                      <a:lnTo>
                        <a:pt x="0" y="261"/>
                      </a:lnTo>
                      <a:lnTo>
                        <a:pt x="1" y="271"/>
                      </a:lnTo>
                      <a:lnTo>
                        <a:pt x="4" y="299"/>
                      </a:lnTo>
                      <a:lnTo>
                        <a:pt x="7" y="327"/>
                      </a:lnTo>
                      <a:lnTo>
                        <a:pt x="12" y="347"/>
                      </a:lnTo>
                      <a:lnTo>
                        <a:pt x="17" y="364"/>
                      </a:lnTo>
                      <a:lnTo>
                        <a:pt x="20" y="387"/>
                      </a:lnTo>
                      <a:lnTo>
                        <a:pt x="26" y="409"/>
                      </a:lnTo>
                      <a:lnTo>
                        <a:pt x="38" y="423"/>
                      </a:lnTo>
                      <a:lnTo>
                        <a:pt x="48" y="427"/>
                      </a:lnTo>
                      <a:lnTo>
                        <a:pt x="61" y="431"/>
                      </a:lnTo>
                      <a:lnTo>
                        <a:pt x="75" y="434"/>
                      </a:lnTo>
                      <a:lnTo>
                        <a:pt x="90" y="436"/>
                      </a:lnTo>
                      <a:lnTo>
                        <a:pt x="105" y="438"/>
                      </a:lnTo>
                      <a:lnTo>
                        <a:pt x="119" y="440"/>
                      </a:lnTo>
                      <a:lnTo>
                        <a:pt x="131" y="440"/>
                      </a:lnTo>
                      <a:lnTo>
                        <a:pt x="141" y="438"/>
                      </a:lnTo>
                      <a:lnTo>
                        <a:pt x="149" y="436"/>
                      </a:lnTo>
                      <a:lnTo>
                        <a:pt x="155" y="436"/>
                      </a:lnTo>
                      <a:lnTo>
                        <a:pt x="162" y="436"/>
                      </a:lnTo>
                      <a:lnTo>
                        <a:pt x="168" y="438"/>
                      </a:lnTo>
                      <a:lnTo>
                        <a:pt x="174" y="440"/>
                      </a:lnTo>
                      <a:lnTo>
                        <a:pt x="179" y="443"/>
                      </a:lnTo>
                      <a:lnTo>
                        <a:pt x="184" y="447"/>
                      </a:lnTo>
                      <a:lnTo>
                        <a:pt x="189" y="452"/>
                      </a:lnTo>
                      <a:lnTo>
                        <a:pt x="198" y="463"/>
                      </a:lnTo>
                      <a:lnTo>
                        <a:pt x="203" y="478"/>
                      </a:lnTo>
                      <a:lnTo>
                        <a:pt x="205" y="492"/>
                      </a:lnTo>
                      <a:lnTo>
                        <a:pt x="204" y="508"/>
                      </a:lnTo>
                      <a:lnTo>
                        <a:pt x="201" y="525"/>
                      </a:lnTo>
                      <a:lnTo>
                        <a:pt x="201" y="535"/>
                      </a:lnTo>
                      <a:lnTo>
                        <a:pt x="206" y="545"/>
                      </a:lnTo>
                      <a:lnTo>
                        <a:pt x="218" y="552"/>
                      </a:lnTo>
                      <a:lnTo>
                        <a:pt x="228" y="561"/>
                      </a:lnTo>
                      <a:lnTo>
                        <a:pt x="230" y="575"/>
                      </a:lnTo>
                      <a:lnTo>
                        <a:pt x="229" y="592"/>
                      </a:lnTo>
                      <a:lnTo>
                        <a:pt x="228" y="610"/>
                      </a:lnTo>
                      <a:lnTo>
                        <a:pt x="228" y="630"/>
                      </a:lnTo>
                      <a:lnTo>
                        <a:pt x="227" y="649"/>
                      </a:lnTo>
                      <a:lnTo>
                        <a:pt x="225" y="673"/>
                      </a:lnTo>
                      <a:lnTo>
                        <a:pt x="224" y="700"/>
                      </a:lnTo>
                      <a:lnTo>
                        <a:pt x="221" y="713"/>
                      </a:lnTo>
                      <a:lnTo>
                        <a:pt x="218" y="724"/>
                      </a:lnTo>
                      <a:lnTo>
                        <a:pt x="217" y="734"/>
                      </a:lnTo>
                      <a:lnTo>
                        <a:pt x="220" y="753"/>
                      </a:lnTo>
                      <a:lnTo>
                        <a:pt x="224" y="763"/>
                      </a:lnTo>
                      <a:lnTo>
                        <a:pt x="228" y="781"/>
                      </a:lnTo>
                      <a:lnTo>
                        <a:pt x="232" y="800"/>
                      </a:lnTo>
                      <a:lnTo>
                        <a:pt x="237" y="812"/>
                      </a:lnTo>
                      <a:lnTo>
                        <a:pt x="241" y="825"/>
                      </a:lnTo>
                      <a:lnTo>
                        <a:pt x="247" y="845"/>
                      </a:lnTo>
                      <a:lnTo>
                        <a:pt x="254" y="867"/>
                      </a:lnTo>
                      <a:lnTo>
                        <a:pt x="258" y="883"/>
                      </a:lnTo>
                      <a:lnTo>
                        <a:pt x="261" y="903"/>
                      </a:lnTo>
                      <a:lnTo>
                        <a:pt x="266" y="932"/>
                      </a:lnTo>
                      <a:lnTo>
                        <a:pt x="272" y="957"/>
                      </a:lnTo>
                      <a:lnTo>
                        <a:pt x="279" y="971"/>
                      </a:lnTo>
                      <a:lnTo>
                        <a:pt x="283" y="975"/>
                      </a:lnTo>
                      <a:lnTo>
                        <a:pt x="291" y="977"/>
                      </a:lnTo>
                      <a:lnTo>
                        <a:pt x="298" y="979"/>
                      </a:lnTo>
                      <a:lnTo>
                        <a:pt x="308" y="979"/>
                      </a:lnTo>
                      <a:lnTo>
                        <a:pt x="317" y="977"/>
                      </a:lnTo>
                      <a:lnTo>
                        <a:pt x="325" y="973"/>
                      </a:lnTo>
                      <a:lnTo>
                        <a:pt x="332" y="966"/>
                      </a:lnTo>
                      <a:lnTo>
                        <a:pt x="337" y="957"/>
                      </a:lnTo>
                      <a:lnTo>
                        <a:pt x="342" y="946"/>
                      </a:lnTo>
                      <a:lnTo>
                        <a:pt x="348" y="937"/>
                      </a:lnTo>
                      <a:lnTo>
                        <a:pt x="355" y="928"/>
                      </a:lnTo>
                      <a:lnTo>
                        <a:pt x="361" y="919"/>
                      </a:lnTo>
                      <a:lnTo>
                        <a:pt x="368" y="912"/>
                      </a:lnTo>
                      <a:lnTo>
                        <a:pt x="373" y="904"/>
                      </a:lnTo>
                      <a:lnTo>
                        <a:pt x="377" y="897"/>
                      </a:lnTo>
                      <a:lnTo>
                        <a:pt x="381" y="890"/>
                      </a:lnTo>
                      <a:lnTo>
                        <a:pt x="383" y="876"/>
                      </a:lnTo>
                      <a:lnTo>
                        <a:pt x="381" y="857"/>
                      </a:lnTo>
                      <a:lnTo>
                        <a:pt x="378" y="841"/>
                      </a:lnTo>
                      <a:lnTo>
                        <a:pt x="377" y="829"/>
                      </a:lnTo>
                      <a:lnTo>
                        <a:pt x="381" y="823"/>
                      </a:lnTo>
                      <a:lnTo>
                        <a:pt x="388" y="823"/>
                      </a:lnTo>
                      <a:lnTo>
                        <a:pt x="397" y="825"/>
                      </a:lnTo>
                      <a:lnTo>
                        <a:pt x="403" y="823"/>
                      </a:lnTo>
                      <a:lnTo>
                        <a:pt x="404" y="816"/>
                      </a:lnTo>
                      <a:lnTo>
                        <a:pt x="403" y="803"/>
                      </a:lnTo>
                      <a:lnTo>
                        <a:pt x="402" y="787"/>
                      </a:lnTo>
                      <a:lnTo>
                        <a:pt x="403" y="771"/>
                      </a:lnTo>
                      <a:lnTo>
                        <a:pt x="409" y="760"/>
                      </a:lnTo>
                      <a:lnTo>
                        <a:pt x="417" y="749"/>
                      </a:lnTo>
                      <a:lnTo>
                        <a:pt x="426" y="740"/>
                      </a:lnTo>
                      <a:lnTo>
                        <a:pt x="432" y="729"/>
                      </a:lnTo>
                      <a:lnTo>
                        <a:pt x="435" y="707"/>
                      </a:lnTo>
                      <a:lnTo>
                        <a:pt x="436" y="680"/>
                      </a:lnTo>
                      <a:lnTo>
                        <a:pt x="435" y="651"/>
                      </a:lnTo>
                      <a:lnTo>
                        <a:pt x="435" y="628"/>
                      </a:lnTo>
                      <a:lnTo>
                        <a:pt x="432" y="613"/>
                      </a:lnTo>
                      <a:lnTo>
                        <a:pt x="425" y="604"/>
                      </a:lnTo>
                      <a:lnTo>
                        <a:pt x="420" y="595"/>
                      </a:lnTo>
                      <a:lnTo>
                        <a:pt x="417" y="581"/>
                      </a:lnTo>
                      <a:lnTo>
                        <a:pt x="422" y="564"/>
                      </a:lnTo>
                      <a:lnTo>
                        <a:pt x="430" y="548"/>
                      </a:lnTo>
                      <a:lnTo>
                        <a:pt x="440" y="530"/>
                      </a:lnTo>
                      <a:lnTo>
                        <a:pt x="449" y="508"/>
                      </a:lnTo>
                      <a:lnTo>
                        <a:pt x="454" y="494"/>
                      </a:lnTo>
                      <a:lnTo>
                        <a:pt x="462" y="474"/>
                      </a:lnTo>
                      <a:lnTo>
                        <a:pt x="472" y="452"/>
                      </a:lnTo>
                      <a:lnTo>
                        <a:pt x="480" y="431"/>
                      </a:lnTo>
                      <a:lnTo>
                        <a:pt x="489" y="409"/>
                      </a:lnTo>
                      <a:lnTo>
                        <a:pt x="497" y="393"/>
                      </a:lnTo>
                      <a:lnTo>
                        <a:pt x="501" y="380"/>
                      </a:lnTo>
                      <a:lnTo>
                        <a:pt x="503" y="376"/>
                      </a:lnTo>
                      <a:lnTo>
                        <a:pt x="498" y="373"/>
                      </a:lnTo>
                      <a:lnTo>
                        <a:pt x="490" y="373"/>
                      </a:lnTo>
                      <a:lnTo>
                        <a:pt x="482" y="376"/>
                      </a:lnTo>
                      <a:lnTo>
                        <a:pt x="475" y="376"/>
                      </a:lnTo>
                      <a:lnTo>
                        <a:pt x="471" y="373"/>
                      </a:lnTo>
                      <a:lnTo>
                        <a:pt x="465" y="365"/>
                      </a:lnTo>
                      <a:lnTo>
                        <a:pt x="458" y="356"/>
                      </a:lnTo>
                      <a:lnTo>
                        <a:pt x="450" y="347"/>
                      </a:lnTo>
                      <a:lnTo>
                        <a:pt x="442" y="337"/>
                      </a:lnTo>
                      <a:lnTo>
                        <a:pt x="435" y="324"/>
                      </a:lnTo>
                      <a:lnTo>
                        <a:pt x="428" y="313"/>
                      </a:lnTo>
                      <a:lnTo>
                        <a:pt x="423" y="304"/>
                      </a:lnTo>
                      <a:lnTo>
                        <a:pt x="414" y="284"/>
                      </a:lnTo>
                      <a:lnTo>
                        <a:pt x="408" y="261"/>
                      </a:lnTo>
                      <a:lnTo>
                        <a:pt x="401" y="237"/>
                      </a:lnTo>
                      <a:lnTo>
                        <a:pt x="398" y="214"/>
                      </a:lnTo>
                      <a:lnTo>
                        <a:pt x="396" y="188"/>
                      </a:lnTo>
                      <a:lnTo>
                        <a:pt x="395" y="159"/>
                      </a:lnTo>
                      <a:lnTo>
                        <a:pt x="395" y="138"/>
                      </a:lnTo>
                      <a:lnTo>
                        <a:pt x="395" y="128"/>
                      </a:lnTo>
                      <a:lnTo>
                        <a:pt x="390" y="118"/>
                      </a:lnTo>
                      <a:lnTo>
                        <a:pt x="383" y="109"/>
                      </a:lnTo>
                      <a:lnTo>
                        <a:pt x="374" y="101"/>
                      </a:lnTo>
                      <a:lnTo>
                        <a:pt x="367" y="100"/>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265" dirty="0"/>
                </a:p>
              </p:txBody>
            </p:sp>
            <p:sp>
              <p:nvSpPr>
                <p:cNvPr id="80" name="Freeform 15"/>
                <p:cNvSpPr>
                  <a:spLocks/>
                </p:cNvSpPr>
                <p:nvPr/>
              </p:nvSpPr>
              <p:spPr bwMode="auto">
                <a:xfrm>
                  <a:off x="4622" y="1930"/>
                  <a:ext cx="102" cy="53"/>
                </a:xfrm>
                <a:custGeom>
                  <a:avLst/>
                  <a:gdLst>
                    <a:gd name="T0" fmla="*/ 17 w 102"/>
                    <a:gd name="T1" fmla="*/ 1 h 106"/>
                    <a:gd name="T2" fmla="*/ 25 w 102"/>
                    <a:gd name="T3" fmla="*/ 1 h 106"/>
                    <a:gd name="T4" fmla="*/ 31 w 102"/>
                    <a:gd name="T5" fmla="*/ 1 h 106"/>
                    <a:gd name="T6" fmla="*/ 38 w 102"/>
                    <a:gd name="T7" fmla="*/ 1 h 106"/>
                    <a:gd name="T8" fmla="*/ 43 w 102"/>
                    <a:gd name="T9" fmla="*/ 1 h 106"/>
                    <a:gd name="T10" fmla="*/ 48 w 102"/>
                    <a:gd name="T11" fmla="*/ 1 h 106"/>
                    <a:gd name="T12" fmla="*/ 53 w 102"/>
                    <a:gd name="T13" fmla="*/ 1 h 106"/>
                    <a:gd name="T14" fmla="*/ 57 w 102"/>
                    <a:gd name="T15" fmla="*/ 1 h 106"/>
                    <a:gd name="T16" fmla="*/ 63 w 102"/>
                    <a:gd name="T17" fmla="*/ 1 h 106"/>
                    <a:gd name="T18" fmla="*/ 68 w 102"/>
                    <a:gd name="T19" fmla="*/ 1 h 106"/>
                    <a:gd name="T20" fmla="*/ 74 w 102"/>
                    <a:gd name="T21" fmla="*/ 1 h 106"/>
                    <a:gd name="T22" fmla="*/ 79 w 102"/>
                    <a:gd name="T23" fmla="*/ 1 h 106"/>
                    <a:gd name="T24" fmla="*/ 85 w 102"/>
                    <a:gd name="T25" fmla="*/ 1 h 106"/>
                    <a:gd name="T26" fmla="*/ 89 w 102"/>
                    <a:gd name="T27" fmla="*/ 0 h 106"/>
                    <a:gd name="T28" fmla="*/ 93 w 102"/>
                    <a:gd name="T29" fmla="*/ 0 h 106"/>
                    <a:gd name="T30" fmla="*/ 98 w 102"/>
                    <a:gd name="T31" fmla="*/ 1 h 106"/>
                    <a:gd name="T32" fmla="*/ 100 w 102"/>
                    <a:gd name="T33" fmla="*/ 1 h 106"/>
                    <a:gd name="T34" fmla="*/ 102 w 102"/>
                    <a:gd name="T35" fmla="*/ 1 h 106"/>
                    <a:gd name="T36" fmla="*/ 99 w 102"/>
                    <a:gd name="T37" fmla="*/ 1 h 106"/>
                    <a:gd name="T38" fmla="*/ 89 w 102"/>
                    <a:gd name="T39" fmla="*/ 1 h 106"/>
                    <a:gd name="T40" fmla="*/ 75 w 102"/>
                    <a:gd name="T41" fmla="*/ 1 h 106"/>
                    <a:gd name="T42" fmla="*/ 67 w 102"/>
                    <a:gd name="T43" fmla="*/ 1 h 106"/>
                    <a:gd name="T44" fmla="*/ 60 w 102"/>
                    <a:gd name="T45" fmla="*/ 1 h 106"/>
                    <a:gd name="T46" fmla="*/ 53 w 102"/>
                    <a:gd name="T47" fmla="*/ 1 h 106"/>
                    <a:gd name="T48" fmla="*/ 49 w 102"/>
                    <a:gd name="T49" fmla="*/ 1 h 106"/>
                    <a:gd name="T50" fmla="*/ 44 w 102"/>
                    <a:gd name="T51" fmla="*/ 1 h 106"/>
                    <a:gd name="T52" fmla="*/ 41 w 102"/>
                    <a:gd name="T53" fmla="*/ 1 h 106"/>
                    <a:gd name="T54" fmla="*/ 39 w 102"/>
                    <a:gd name="T55" fmla="*/ 1 h 106"/>
                    <a:gd name="T56" fmla="*/ 37 w 102"/>
                    <a:gd name="T57" fmla="*/ 1 h 106"/>
                    <a:gd name="T58" fmla="*/ 32 w 102"/>
                    <a:gd name="T59" fmla="*/ 1 h 106"/>
                    <a:gd name="T60" fmla="*/ 25 w 102"/>
                    <a:gd name="T61" fmla="*/ 1 h 106"/>
                    <a:gd name="T62" fmla="*/ 15 w 102"/>
                    <a:gd name="T63" fmla="*/ 1 h 106"/>
                    <a:gd name="T64" fmla="*/ 5 w 102"/>
                    <a:gd name="T65" fmla="*/ 1 h 106"/>
                    <a:gd name="T66" fmla="*/ 0 w 102"/>
                    <a:gd name="T67" fmla="*/ 1 h 106"/>
                    <a:gd name="T68" fmla="*/ 0 w 102"/>
                    <a:gd name="T69" fmla="*/ 1 h 106"/>
                    <a:gd name="T70" fmla="*/ 5 w 102"/>
                    <a:gd name="T71" fmla="*/ 1 h 106"/>
                    <a:gd name="T72" fmla="*/ 17 w 102"/>
                    <a:gd name="T73" fmla="*/ 1 h 1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2" h="106">
                      <a:moveTo>
                        <a:pt x="17" y="56"/>
                      </a:moveTo>
                      <a:lnTo>
                        <a:pt x="25" y="52"/>
                      </a:lnTo>
                      <a:lnTo>
                        <a:pt x="31" y="47"/>
                      </a:lnTo>
                      <a:lnTo>
                        <a:pt x="38" y="39"/>
                      </a:lnTo>
                      <a:lnTo>
                        <a:pt x="43" y="32"/>
                      </a:lnTo>
                      <a:lnTo>
                        <a:pt x="48" y="25"/>
                      </a:lnTo>
                      <a:lnTo>
                        <a:pt x="53" y="18"/>
                      </a:lnTo>
                      <a:lnTo>
                        <a:pt x="57" y="14"/>
                      </a:lnTo>
                      <a:lnTo>
                        <a:pt x="63" y="12"/>
                      </a:lnTo>
                      <a:lnTo>
                        <a:pt x="68" y="10"/>
                      </a:lnTo>
                      <a:lnTo>
                        <a:pt x="74" y="9"/>
                      </a:lnTo>
                      <a:lnTo>
                        <a:pt x="79" y="5"/>
                      </a:lnTo>
                      <a:lnTo>
                        <a:pt x="85" y="1"/>
                      </a:lnTo>
                      <a:lnTo>
                        <a:pt x="89" y="0"/>
                      </a:lnTo>
                      <a:lnTo>
                        <a:pt x="93" y="0"/>
                      </a:lnTo>
                      <a:lnTo>
                        <a:pt x="98" y="3"/>
                      </a:lnTo>
                      <a:lnTo>
                        <a:pt x="100" y="12"/>
                      </a:lnTo>
                      <a:lnTo>
                        <a:pt x="102" y="32"/>
                      </a:lnTo>
                      <a:lnTo>
                        <a:pt x="99" y="47"/>
                      </a:lnTo>
                      <a:lnTo>
                        <a:pt x="89" y="58"/>
                      </a:lnTo>
                      <a:lnTo>
                        <a:pt x="75" y="61"/>
                      </a:lnTo>
                      <a:lnTo>
                        <a:pt x="67" y="61"/>
                      </a:lnTo>
                      <a:lnTo>
                        <a:pt x="60" y="61"/>
                      </a:lnTo>
                      <a:lnTo>
                        <a:pt x="53" y="63"/>
                      </a:lnTo>
                      <a:lnTo>
                        <a:pt x="49" y="65"/>
                      </a:lnTo>
                      <a:lnTo>
                        <a:pt x="44" y="67"/>
                      </a:lnTo>
                      <a:lnTo>
                        <a:pt x="41" y="70"/>
                      </a:lnTo>
                      <a:lnTo>
                        <a:pt x="39" y="74"/>
                      </a:lnTo>
                      <a:lnTo>
                        <a:pt x="37" y="79"/>
                      </a:lnTo>
                      <a:lnTo>
                        <a:pt x="32" y="92"/>
                      </a:lnTo>
                      <a:lnTo>
                        <a:pt x="25" y="101"/>
                      </a:lnTo>
                      <a:lnTo>
                        <a:pt x="15" y="106"/>
                      </a:lnTo>
                      <a:lnTo>
                        <a:pt x="5" y="103"/>
                      </a:lnTo>
                      <a:lnTo>
                        <a:pt x="0" y="90"/>
                      </a:lnTo>
                      <a:lnTo>
                        <a:pt x="0" y="76"/>
                      </a:lnTo>
                      <a:lnTo>
                        <a:pt x="5" y="63"/>
                      </a:lnTo>
                      <a:lnTo>
                        <a:pt x="17" y="56"/>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265" dirty="0"/>
                </a:p>
              </p:txBody>
            </p:sp>
            <p:sp>
              <p:nvSpPr>
                <p:cNvPr id="81" name="Freeform 16"/>
                <p:cNvSpPr>
                  <a:spLocks/>
                </p:cNvSpPr>
                <p:nvPr/>
              </p:nvSpPr>
              <p:spPr bwMode="auto">
                <a:xfrm>
                  <a:off x="4575" y="1991"/>
                  <a:ext cx="33" cy="35"/>
                </a:xfrm>
                <a:custGeom>
                  <a:avLst/>
                  <a:gdLst>
                    <a:gd name="T0" fmla="*/ 27 w 33"/>
                    <a:gd name="T1" fmla="*/ 0 h 68"/>
                    <a:gd name="T2" fmla="*/ 26 w 33"/>
                    <a:gd name="T3" fmla="*/ 1 h 68"/>
                    <a:gd name="T4" fmla="*/ 22 w 33"/>
                    <a:gd name="T5" fmla="*/ 1 h 68"/>
                    <a:gd name="T6" fmla="*/ 17 w 33"/>
                    <a:gd name="T7" fmla="*/ 1 h 68"/>
                    <a:gd name="T8" fmla="*/ 11 w 33"/>
                    <a:gd name="T9" fmla="*/ 1 h 68"/>
                    <a:gd name="T10" fmla="*/ 6 w 33"/>
                    <a:gd name="T11" fmla="*/ 1 h 68"/>
                    <a:gd name="T12" fmla="*/ 1 w 33"/>
                    <a:gd name="T13" fmla="*/ 1 h 68"/>
                    <a:gd name="T14" fmla="*/ 0 w 33"/>
                    <a:gd name="T15" fmla="*/ 1 h 68"/>
                    <a:gd name="T16" fmla="*/ 1 w 33"/>
                    <a:gd name="T17" fmla="*/ 1 h 68"/>
                    <a:gd name="T18" fmla="*/ 10 w 33"/>
                    <a:gd name="T19" fmla="*/ 1 h 68"/>
                    <a:gd name="T20" fmla="*/ 21 w 33"/>
                    <a:gd name="T21" fmla="*/ 1 h 68"/>
                    <a:gd name="T22" fmla="*/ 30 w 33"/>
                    <a:gd name="T23" fmla="*/ 1 h 68"/>
                    <a:gd name="T24" fmla="*/ 33 w 33"/>
                    <a:gd name="T25" fmla="*/ 1 h 68"/>
                    <a:gd name="T26" fmla="*/ 32 w 33"/>
                    <a:gd name="T27" fmla="*/ 1 h 68"/>
                    <a:gd name="T28" fmla="*/ 31 w 33"/>
                    <a:gd name="T29" fmla="*/ 1 h 68"/>
                    <a:gd name="T30" fmla="*/ 29 w 33"/>
                    <a:gd name="T31" fmla="*/ 1 h 68"/>
                    <a:gd name="T32" fmla="*/ 27 w 33"/>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68">
                      <a:moveTo>
                        <a:pt x="27" y="0"/>
                      </a:moveTo>
                      <a:lnTo>
                        <a:pt x="26" y="1"/>
                      </a:lnTo>
                      <a:lnTo>
                        <a:pt x="22" y="3"/>
                      </a:lnTo>
                      <a:lnTo>
                        <a:pt x="17" y="7"/>
                      </a:lnTo>
                      <a:lnTo>
                        <a:pt x="11" y="12"/>
                      </a:lnTo>
                      <a:lnTo>
                        <a:pt x="6" y="18"/>
                      </a:lnTo>
                      <a:lnTo>
                        <a:pt x="1" y="23"/>
                      </a:lnTo>
                      <a:lnTo>
                        <a:pt x="0" y="29"/>
                      </a:lnTo>
                      <a:lnTo>
                        <a:pt x="1" y="32"/>
                      </a:lnTo>
                      <a:lnTo>
                        <a:pt x="10" y="45"/>
                      </a:lnTo>
                      <a:lnTo>
                        <a:pt x="21" y="59"/>
                      </a:lnTo>
                      <a:lnTo>
                        <a:pt x="30" y="68"/>
                      </a:lnTo>
                      <a:lnTo>
                        <a:pt x="33" y="61"/>
                      </a:lnTo>
                      <a:lnTo>
                        <a:pt x="32" y="41"/>
                      </a:lnTo>
                      <a:lnTo>
                        <a:pt x="31" y="21"/>
                      </a:lnTo>
                      <a:lnTo>
                        <a:pt x="29" y="5"/>
                      </a:lnTo>
                      <a:lnTo>
                        <a:pt x="27" y="0"/>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265" dirty="0"/>
                </a:p>
              </p:txBody>
            </p:sp>
            <p:sp>
              <p:nvSpPr>
                <p:cNvPr id="82" name="Freeform 17"/>
                <p:cNvSpPr>
                  <a:spLocks/>
                </p:cNvSpPr>
                <p:nvPr/>
              </p:nvSpPr>
              <p:spPr bwMode="auto">
                <a:xfrm>
                  <a:off x="4085" y="2123"/>
                  <a:ext cx="88" cy="89"/>
                </a:xfrm>
                <a:custGeom>
                  <a:avLst/>
                  <a:gdLst>
                    <a:gd name="T0" fmla="*/ 1 w 88"/>
                    <a:gd name="T1" fmla="*/ 1 h 177"/>
                    <a:gd name="T2" fmla="*/ 0 w 88"/>
                    <a:gd name="T3" fmla="*/ 1 h 177"/>
                    <a:gd name="T4" fmla="*/ 2 w 88"/>
                    <a:gd name="T5" fmla="*/ 1 h 177"/>
                    <a:gd name="T6" fmla="*/ 4 w 88"/>
                    <a:gd name="T7" fmla="*/ 1 h 177"/>
                    <a:gd name="T8" fmla="*/ 8 w 88"/>
                    <a:gd name="T9" fmla="*/ 1 h 177"/>
                    <a:gd name="T10" fmla="*/ 14 w 88"/>
                    <a:gd name="T11" fmla="*/ 1 h 177"/>
                    <a:gd name="T12" fmla="*/ 19 w 88"/>
                    <a:gd name="T13" fmla="*/ 1 h 177"/>
                    <a:gd name="T14" fmla="*/ 24 w 88"/>
                    <a:gd name="T15" fmla="*/ 1 h 177"/>
                    <a:gd name="T16" fmla="*/ 29 w 88"/>
                    <a:gd name="T17" fmla="*/ 1 h 177"/>
                    <a:gd name="T18" fmla="*/ 33 w 88"/>
                    <a:gd name="T19" fmla="*/ 1 h 177"/>
                    <a:gd name="T20" fmla="*/ 37 w 88"/>
                    <a:gd name="T21" fmla="*/ 1 h 177"/>
                    <a:gd name="T22" fmla="*/ 42 w 88"/>
                    <a:gd name="T23" fmla="*/ 1 h 177"/>
                    <a:gd name="T24" fmla="*/ 47 w 88"/>
                    <a:gd name="T25" fmla="*/ 1 h 177"/>
                    <a:gd name="T26" fmla="*/ 53 w 88"/>
                    <a:gd name="T27" fmla="*/ 1 h 177"/>
                    <a:gd name="T28" fmla="*/ 58 w 88"/>
                    <a:gd name="T29" fmla="*/ 0 h 177"/>
                    <a:gd name="T30" fmla="*/ 65 w 88"/>
                    <a:gd name="T31" fmla="*/ 1 h 177"/>
                    <a:gd name="T32" fmla="*/ 72 w 88"/>
                    <a:gd name="T33" fmla="*/ 1 h 177"/>
                    <a:gd name="T34" fmla="*/ 82 w 88"/>
                    <a:gd name="T35" fmla="*/ 1 h 177"/>
                    <a:gd name="T36" fmla="*/ 86 w 88"/>
                    <a:gd name="T37" fmla="*/ 1 h 177"/>
                    <a:gd name="T38" fmla="*/ 86 w 88"/>
                    <a:gd name="T39" fmla="*/ 1 h 177"/>
                    <a:gd name="T40" fmla="*/ 87 w 88"/>
                    <a:gd name="T41" fmla="*/ 1 h 177"/>
                    <a:gd name="T42" fmla="*/ 88 w 88"/>
                    <a:gd name="T43" fmla="*/ 1 h 177"/>
                    <a:gd name="T44" fmla="*/ 86 w 88"/>
                    <a:gd name="T45" fmla="*/ 1 h 177"/>
                    <a:gd name="T46" fmla="*/ 83 w 88"/>
                    <a:gd name="T47" fmla="*/ 1 h 177"/>
                    <a:gd name="T48" fmla="*/ 80 w 88"/>
                    <a:gd name="T49" fmla="*/ 1 h 177"/>
                    <a:gd name="T50" fmla="*/ 78 w 88"/>
                    <a:gd name="T51" fmla="*/ 1 h 177"/>
                    <a:gd name="T52" fmla="*/ 74 w 88"/>
                    <a:gd name="T53" fmla="*/ 1 h 177"/>
                    <a:gd name="T54" fmla="*/ 70 w 88"/>
                    <a:gd name="T55" fmla="*/ 1 h 177"/>
                    <a:gd name="T56" fmla="*/ 65 w 88"/>
                    <a:gd name="T57" fmla="*/ 1 h 177"/>
                    <a:gd name="T58" fmla="*/ 58 w 88"/>
                    <a:gd name="T59" fmla="*/ 1 h 177"/>
                    <a:gd name="T60" fmla="*/ 54 w 88"/>
                    <a:gd name="T61" fmla="*/ 1 h 177"/>
                    <a:gd name="T62" fmla="*/ 49 w 88"/>
                    <a:gd name="T63" fmla="*/ 1 h 177"/>
                    <a:gd name="T64" fmla="*/ 46 w 88"/>
                    <a:gd name="T65" fmla="*/ 1 h 177"/>
                    <a:gd name="T66" fmla="*/ 42 w 88"/>
                    <a:gd name="T67" fmla="*/ 1 h 177"/>
                    <a:gd name="T68" fmla="*/ 40 w 88"/>
                    <a:gd name="T69" fmla="*/ 1 h 177"/>
                    <a:gd name="T70" fmla="*/ 41 w 88"/>
                    <a:gd name="T71" fmla="*/ 1 h 177"/>
                    <a:gd name="T72" fmla="*/ 49 w 88"/>
                    <a:gd name="T73" fmla="*/ 1 h 177"/>
                    <a:gd name="T74" fmla="*/ 59 w 88"/>
                    <a:gd name="T75" fmla="*/ 1 h 177"/>
                    <a:gd name="T76" fmla="*/ 66 w 88"/>
                    <a:gd name="T77" fmla="*/ 1 h 177"/>
                    <a:gd name="T78" fmla="*/ 66 w 88"/>
                    <a:gd name="T79" fmla="*/ 1 h 177"/>
                    <a:gd name="T80" fmla="*/ 60 w 88"/>
                    <a:gd name="T81" fmla="*/ 1 h 177"/>
                    <a:gd name="T82" fmla="*/ 56 w 88"/>
                    <a:gd name="T83" fmla="*/ 1 h 177"/>
                    <a:gd name="T84" fmla="*/ 50 w 88"/>
                    <a:gd name="T85" fmla="*/ 1 h 177"/>
                    <a:gd name="T86" fmla="*/ 45 w 88"/>
                    <a:gd name="T87" fmla="*/ 1 h 177"/>
                    <a:gd name="T88" fmla="*/ 40 w 88"/>
                    <a:gd name="T89" fmla="*/ 1 h 177"/>
                    <a:gd name="T90" fmla="*/ 35 w 88"/>
                    <a:gd name="T91" fmla="*/ 1 h 177"/>
                    <a:gd name="T92" fmla="*/ 31 w 88"/>
                    <a:gd name="T93" fmla="*/ 1 h 177"/>
                    <a:gd name="T94" fmla="*/ 28 w 88"/>
                    <a:gd name="T95" fmla="*/ 1 h 177"/>
                    <a:gd name="T96" fmla="*/ 26 w 88"/>
                    <a:gd name="T97" fmla="*/ 1 h 177"/>
                    <a:gd name="T98" fmla="*/ 21 w 88"/>
                    <a:gd name="T99" fmla="*/ 1 h 177"/>
                    <a:gd name="T100" fmla="*/ 15 w 88"/>
                    <a:gd name="T101" fmla="*/ 1 h 177"/>
                    <a:gd name="T102" fmla="*/ 6 w 88"/>
                    <a:gd name="T103" fmla="*/ 1 h 177"/>
                    <a:gd name="T104" fmla="*/ 1 w 88"/>
                    <a:gd name="T105" fmla="*/ 1 h 1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8" h="177">
                      <a:moveTo>
                        <a:pt x="1" y="92"/>
                      </a:moveTo>
                      <a:lnTo>
                        <a:pt x="0" y="83"/>
                      </a:lnTo>
                      <a:lnTo>
                        <a:pt x="2" y="76"/>
                      </a:lnTo>
                      <a:lnTo>
                        <a:pt x="4" y="72"/>
                      </a:lnTo>
                      <a:lnTo>
                        <a:pt x="8" y="68"/>
                      </a:lnTo>
                      <a:lnTo>
                        <a:pt x="14" y="65"/>
                      </a:lnTo>
                      <a:lnTo>
                        <a:pt x="19" y="59"/>
                      </a:lnTo>
                      <a:lnTo>
                        <a:pt x="24" y="54"/>
                      </a:lnTo>
                      <a:lnTo>
                        <a:pt x="29" y="45"/>
                      </a:lnTo>
                      <a:lnTo>
                        <a:pt x="33" y="34"/>
                      </a:lnTo>
                      <a:lnTo>
                        <a:pt x="37" y="23"/>
                      </a:lnTo>
                      <a:lnTo>
                        <a:pt x="42" y="14"/>
                      </a:lnTo>
                      <a:lnTo>
                        <a:pt x="47" y="7"/>
                      </a:lnTo>
                      <a:lnTo>
                        <a:pt x="53" y="2"/>
                      </a:lnTo>
                      <a:lnTo>
                        <a:pt x="58" y="0"/>
                      </a:lnTo>
                      <a:lnTo>
                        <a:pt x="65" y="2"/>
                      </a:lnTo>
                      <a:lnTo>
                        <a:pt x="72" y="7"/>
                      </a:lnTo>
                      <a:lnTo>
                        <a:pt x="82" y="25"/>
                      </a:lnTo>
                      <a:lnTo>
                        <a:pt x="86" y="43"/>
                      </a:lnTo>
                      <a:lnTo>
                        <a:pt x="86" y="63"/>
                      </a:lnTo>
                      <a:lnTo>
                        <a:pt x="87" y="83"/>
                      </a:lnTo>
                      <a:lnTo>
                        <a:pt x="88" y="97"/>
                      </a:lnTo>
                      <a:lnTo>
                        <a:pt x="86" y="112"/>
                      </a:lnTo>
                      <a:lnTo>
                        <a:pt x="83" y="125"/>
                      </a:lnTo>
                      <a:lnTo>
                        <a:pt x="80" y="137"/>
                      </a:lnTo>
                      <a:lnTo>
                        <a:pt x="78" y="146"/>
                      </a:lnTo>
                      <a:lnTo>
                        <a:pt x="74" y="155"/>
                      </a:lnTo>
                      <a:lnTo>
                        <a:pt x="70" y="163"/>
                      </a:lnTo>
                      <a:lnTo>
                        <a:pt x="65" y="170"/>
                      </a:lnTo>
                      <a:lnTo>
                        <a:pt x="58" y="175"/>
                      </a:lnTo>
                      <a:lnTo>
                        <a:pt x="54" y="177"/>
                      </a:lnTo>
                      <a:lnTo>
                        <a:pt x="49" y="173"/>
                      </a:lnTo>
                      <a:lnTo>
                        <a:pt x="46" y="164"/>
                      </a:lnTo>
                      <a:lnTo>
                        <a:pt x="42" y="144"/>
                      </a:lnTo>
                      <a:lnTo>
                        <a:pt x="40" y="130"/>
                      </a:lnTo>
                      <a:lnTo>
                        <a:pt x="41" y="119"/>
                      </a:lnTo>
                      <a:lnTo>
                        <a:pt x="49" y="112"/>
                      </a:lnTo>
                      <a:lnTo>
                        <a:pt x="59" y="101"/>
                      </a:lnTo>
                      <a:lnTo>
                        <a:pt x="66" y="85"/>
                      </a:lnTo>
                      <a:lnTo>
                        <a:pt x="66" y="68"/>
                      </a:lnTo>
                      <a:lnTo>
                        <a:pt x="60" y="59"/>
                      </a:lnTo>
                      <a:lnTo>
                        <a:pt x="56" y="58"/>
                      </a:lnTo>
                      <a:lnTo>
                        <a:pt x="50" y="56"/>
                      </a:lnTo>
                      <a:lnTo>
                        <a:pt x="45" y="56"/>
                      </a:lnTo>
                      <a:lnTo>
                        <a:pt x="40" y="58"/>
                      </a:lnTo>
                      <a:lnTo>
                        <a:pt x="35" y="61"/>
                      </a:lnTo>
                      <a:lnTo>
                        <a:pt x="31" y="65"/>
                      </a:lnTo>
                      <a:lnTo>
                        <a:pt x="28" y="70"/>
                      </a:lnTo>
                      <a:lnTo>
                        <a:pt x="26" y="79"/>
                      </a:lnTo>
                      <a:lnTo>
                        <a:pt x="21" y="96"/>
                      </a:lnTo>
                      <a:lnTo>
                        <a:pt x="15" y="106"/>
                      </a:lnTo>
                      <a:lnTo>
                        <a:pt x="6" y="108"/>
                      </a:lnTo>
                      <a:lnTo>
                        <a:pt x="1" y="92"/>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265" dirty="0"/>
                </a:p>
              </p:txBody>
            </p:sp>
            <p:sp>
              <p:nvSpPr>
                <p:cNvPr id="83" name="Freeform 18"/>
                <p:cNvSpPr>
                  <a:spLocks/>
                </p:cNvSpPr>
                <p:nvPr/>
              </p:nvSpPr>
              <p:spPr bwMode="auto">
                <a:xfrm>
                  <a:off x="5052" y="2645"/>
                  <a:ext cx="305" cy="199"/>
                </a:xfrm>
                <a:custGeom>
                  <a:avLst/>
                  <a:gdLst>
                    <a:gd name="T0" fmla="*/ 204 w 305"/>
                    <a:gd name="T1" fmla="*/ 1 h 398"/>
                    <a:gd name="T2" fmla="*/ 187 w 305"/>
                    <a:gd name="T3" fmla="*/ 1 h 398"/>
                    <a:gd name="T4" fmla="*/ 175 w 305"/>
                    <a:gd name="T5" fmla="*/ 1 h 398"/>
                    <a:gd name="T6" fmla="*/ 175 w 305"/>
                    <a:gd name="T7" fmla="*/ 1 h 398"/>
                    <a:gd name="T8" fmla="*/ 176 w 305"/>
                    <a:gd name="T9" fmla="*/ 1 h 398"/>
                    <a:gd name="T10" fmla="*/ 159 w 305"/>
                    <a:gd name="T11" fmla="*/ 1 h 398"/>
                    <a:gd name="T12" fmla="*/ 152 w 305"/>
                    <a:gd name="T13" fmla="*/ 1 h 398"/>
                    <a:gd name="T14" fmla="*/ 129 w 305"/>
                    <a:gd name="T15" fmla="*/ 1 h 398"/>
                    <a:gd name="T16" fmla="*/ 112 w 305"/>
                    <a:gd name="T17" fmla="*/ 1 h 398"/>
                    <a:gd name="T18" fmla="*/ 96 w 305"/>
                    <a:gd name="T19" fmla="*/ 1 h 398"/>
                    <a:gd name="T20" fmla="*/ 78 w 305"/>
                    <a:gd name="T21" fmla="*/ 1 h 398"/>
                    <a:gd name="T22" fmla="*/ 62 w 305"/>
                    <a:gd name="T23" fmla="*/ 1 h 398"/>
                    <a:gd name="T24" fmla="*/ 51 w 305"/>
                    <a:gd name="T25" fmla="*/ 1 h 398"/>
                    <a:gd name="T26" fmla="*/ 38 w 305"/>
                    <a:gd name="T27" fmla="*/ 1 h 398"/>
                    <a:gd name="T28" fmla="*/ 20 w 305"/>
                    <a:gd name="T29" fmla="*/ 1 h 398"/>
                    <a:gd name="T30" fmla="*/ 1 w 305"/>
                    <a:gd name="T31" fmla="*/ 1 h 398"/>
                    <a:gd name="T32" fmla="*/ 1 w 305"/>
                    <a:gd name="T33" fmla="*/ 1 h 398"/>
                    <a:gd name="T34" fmla="*/ 11 w 305"/>
                    <a:gd name="T35" fmla="*/ 1 h 398"/>
                    <a:gd name="T36" fmla="*/ 17 w 305"/>
                    <a:gd name="T37" fmla="*/ 1 h 398"/>
                    <a:gd name="T38" fmla="*/ 9 w 305"/>
                    <a:gd name="T39" fmla="*/ 1 h 398"/>
                    <a:gd name="T40" fmla="*/ 14 w 305"/>
                    <a:gd name="T41" fmla="*/ 1 h 398"/>
                    <a:gd name="T42" fmla="*/ 34 w 305"/>
                    <a:gd name="T43" fmla="*/ 1 h 398"/>
                    <a:gd name="T44" fmla="*/ 53 w 305"/>
                    <a:gd name="T45" fmla="*/ 1 h 398"/>
                    <a:gd name="T46" fmla="*/ 68 w 305"/>
                    <a:gd name="T47" fmla="*/ 1 h 398"/>
                    <a:gd name="T48" fmla="*/ 87 w 305"/>
                    <a:gd name="T49" fmla="*/ 1 h 398"/>
                    <a:gd name="T50" fmla="*/ 107 w 305"/>
                    <a:gd name="T51" fmla="*/ 1 h 398"/>
                    <a:gd name="T52" fmla="*/ 136 w 305"/>
                    <a:gd name="T53" fmla="*/ 1 h 398"/>
                    <a:gd name="T54" fmla="*/ 164 w 305"/>
                    <a:gd name="T55" fmla="*/ 1 h 398"/>
                    <a:gd name="T56" fmla="*/ 184 w 305"/>
                    <a:gd name="T57" fmla="*/ 1 h 398"/>
                    <a:gd name="T58" fmla="*/ 200 w 305"/>
                    <a:gd name="T59" fmla="*/ 1 h 398"/>
                    <a:gd name="T60" fmla="*/ 211 w 305"/>
                    <a:gd name="T61" fmla="*/ 1 h 398"/>
                    <a:gd name="T62" fmla="*/ 230 w 305"/>
                    <a:gd name="T63" fmla="*/ 1 h 398"/>
                    <a:gd name="T64" fmla="*/ 254 w 305"/>
                    <a:gd name="T65" fmla="*/ 1 h 398"/>
                    <a:gd name="T66" fmla="*/ 263 w 305"/>
                    <a:gd name="T67" fmla="*/ 1 h 398"/>
                    <a:gd name="T68" fmla="*/ 274 w 305"/>
                    <a:gd name="T69" fmla="*/ 1 h 398"/>
                    <a:gd name="T70" fmla="*/ 291 w 305"/>
                    <a:gd name="T71" fmla="*/ 1 h 398"/>
                    <a:gd name="T72" fmla="*/ 298 w 305"/>
                    <a:gd name="T73" fmla="*/ 1 h 398"/>
                    <a:gd name="T74" fmla="*/ 304 w 305"/>
                    <a:gd name="T75" fmla="*/ 1 h 398"/>
                    <a:gd name="T76" fmla="*/ 293 w 305"/>
                    <a:gd name="T77" fmla="*/ 1 h 398"/>
                    <a:gd name="T78" fmla="*/ 276 w 305"/>
                    <a:gd name="T79" fmla="*/ 1 h 398"/>
                    <a:gd name="T80" fmla="*/ 256 w 305"/>
                    <a:gd name="T81" fmla="*/ 1 h 398"/>
                    <a:gd name="T82" fmla="*/ 244 w 305"/>
                    <a:gd name="T83" fmla="*/ 1 h 398"/>
                    <a:gd name="T84" fmla="*/ 239 w 305"/>
                    <a:gd name="T85" fmla="*/ 1 h 398"/>
                    <a:gd name="T86" fmla="*/ 223 w 305"/>
                    <a:gd name="T87" fmla="*/ 1 h 398"/>
                    <a:gd name="T88" fmla="*/ 223 w 305"/>
                    <a:gd name="T89" fmla="*/ 1 h 398"/>
                    <a:gd name="T90" fmla="*/ 223 w 305"/>
                    <a:gd name="T91" fmla="*/ 1 h 398"/>
                    <a:gd name="T92" fmla="*/ 215 w 305"/>
                    <a:gd name="T93" fmla="*/ 1 h 3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05" h="398">
                      <a:moveTo>
                        <a:pt x="215" y="80"/>
                      </a:moveTo>
                      <a:lnTo>
                        <a:pt x="209" y="78"/>
                      </a:lnTo>
                      <a:lnTo>
                        <a:pt x="204" y="76"/>
                      </a:lnTo>
                      <a:lnTo>
                        <a:pt x="198" y="76"/>
                      </a:lnTo>
                      <a:lnTo>
                        <a:pt x="193" y="75"/>
                      </a:lnTo>
                      <a:lnTo>
                        <a:pt x="187" y="73"/>
                      </a:lnTo>
                      <a:lnTo>
                        <a:pt x="182" y="71"/>
                      </a:lnTo>
                      <a:lnTo>
                        <a:pt x="178" y="71"/>
                      </a:lnTo>
                      <a:lnTo>
                        <a:pt x="175" y="69"/>
                      </a:lnTo>
                      <a:lnTo>
                        <a:pt x="171" y="66"/>
                      </a:lnTo>
                      <a:lnTo>
                        <a:pt x="171" y="58"/>
                      </a:lnTo>
                      <a:lnTo>
                        <a:pt x="175" y="51"/>
                      </a:lnTo>
                      <a:lnTo>
                        <a:pt x="180" y="44"/>
                      </a:lnTo>
                      <a:lnTo>
                        <a:pt x="181" y="37"/>
                      </a:lnTo>
                      <a:lnTo>
                        <a:pt x="176" y="28"/>
                      </a:lnTo>
                      <a:lnTo>
                        <a:pt x="168" y="20"/>
                      </a:lnTo>
                      <a:lnTo>
                        <a:pt x="163" y="13"/>
                      </a:lnTo>
                      <a:lnTo>
                        <a:pt x="159" y="8"/>
                      </a:lnTo>
                      <a:lnTo>
                        <a:pt x="156" y="2"/>
                      </a:lnTo>
                      <a:lnTo>
                        <a:pt x="153" y="0"/>
                      </a:lnTo>
                      <a:lnTo>
                        <a:pt x="152" y="6"/>
                      </a:lnTo>
                      <a:lnTo>
                        <a:pt x="148" y="13"/>
                      </a:lnTo>
                      <a:lnTo>
                        <a:pt x="139" y="22"/>
                      </a:lnTo>
                      <a:lnTo>
                        <a:pt x="129" y="29"/>
                      </a:lnTo>
                      <a:lnTo>
                        <a:pt x="120" y="37"/>
                      </a:lnTo>
                      <a:lnTo>
                        <a:pt x="115" y="42"/>
                      </a:lnTo>
                      <a:lnTo>
                        <a:pt x="112" y="47"/>
                      </a:lnTo>
                      <a:lnTo>
                        <a:pt x="106" y="49"/>
                      </a:lnTo>
                      <a:lnTo>
                        <a:pt x="100" y="51"/>
                      </a:lnTo>
                      <a:lnTo>
                        <a:pt x="96" y="53"/>
                      </a:lnTo>
                      <a:lnTo>
                        <a:pt x="90" y="55"/>
                      </a:lnTo>
                      <a:lnTo>
                        <a:pt x="84" y="60"/>
                      </a:lnTo>
                      <a:lnTo>
                        <a:pt x="78" y="66"/>
                      </a:lnTo>
                      <a:lnTo>
                        <a:pt x="72" y="73"/>
                      </a:lnTo>
                      <a:lnTo>
                        <a:pt x="66" y="80"/>
                      </a:lnTo>
                      <a:lnTo>
                        <a:pt x="62" y="89"/>
                      </a:lnTo>
                      <a:lnTo>
                        <a:pt x="58" y="98"/>
                      </a:lnTo>
                      <a:lnTo>
                        <a:pt x="54" y="107"/>
                      </a:lnTo>
                      <a:lnTo>
                        <a:pt x="51" y="113"/>
                      </a:lnTo>
                      <a:lnTo>
                        <a:pt x="47" y="120"/>
                      </a:lnTo>
                      <a:lnTo>
                        <a:pt x="42" y="125"/>
                      </a:lnTo>
                      <a:lnTo>
                        <a:pt x="38" y="131"/>
                      </a:lnTo>
                      <a:lnTo>
                        <a:pt x="33" y="138"/>
                      </a:lnTo>
                      <a:lnTo>
                        <a:pt x="26" y="143"/>
                      </a:lnTo>
                      <a:lnTo>
                        <a:pt x="20" y="151"/>
                      </a:lnTo>
                      <a:lnTo>
                        <a:pt x="12" y="154"/>
                      </a:lnTo>
                      <a:lnTo>
                        <a:pt x="6" y="154"/>
                      </a:lnTo>
                      <a:lnTo>
                        <a:pt x="1" y="165"/>
                      </a:lnTo>
                      <a:lnTo>
                        <a:pt x="0" y="205"/>
                      </a:lnTo>
                      <a:lnTo>
                        <a:pt x="0" y="221"/>
                      </a:lnTo>
                      <a:lnTo>
                        <a:pt x="1" y="230"/>
                      </a:lnTo>
                      <a:lnTo>
                        <a:pt x="2" y="237"/>
                      </a:lnTo>
                      <a:lnTo>
                        <a:pt x="6" y="246"/>
                      </a:lnTo>
                      <a:lnTo>
                        <a:pt x="11" y="254"/>
                      </a:lnTo>
                      <a:lnTo>
                        <a:pt x="16" y="259"/>
                      </a:lnTo>
                      <a:lnTo>
                        <a:pt x="19" y="266"/>
                      </a:lnTo>
                      <a:lnTo>
                        <a:pt x="17" y="277"/>
                      </a:lnTo>
                      <a:lnTo>
                        <a:pt x="14" y="288"/>
                      </a:lnTo>
                      <a:lnTo>
                        <a:pt x="11" y="297"/>
                      </a:lnTo>
                      <a:lnTo>
                        <a:pt x="9" y="308"/>
                      </a:lnTo>
                      <a:lnTo>
                        <a:pt x="9" y="322"/>
                      </a:lnTo>
                      <a:lnTo>
                        <a:pt x="11" y="330"/>
                      </a:lnTo>
                      <a:lnTo>
                        <a:pt x="14" y="335"/>
                      </a:lnTo>
                      <a:lnTo>
                        <a:pt x="21" y="341"/>
                      </a:lnTo>
                      <a:lnTo>
                        <a:pt x="27" y="342"/>
                      </a:lnTo>
                      <a:lnTo>
                        <a:pt x="34" y="342"/>
                      </a:lnTo>
                      <a:lnTo>
                        <a:pt x="41" y="342"/>
                      </a:lnTo>
                      <a:lnTo>
                        <a:pt x="48" y="341"/>
                      </a:lnTo>
                      <a:lnTo>
                        <a:pt x="53" y="337"/>
                      </a:lnTo>
                      <a:lnTo>
                        <a:pt x="58" y="333"/>
                      </a:lnTo>
                      <a:lnTo>
                        <a:pt x="63" y="330"/>
                      </a:lnTo>
                      <a:lnTo>
                        <a:pt x="68" y="326"/>
                      </a:lnTo>
                      <a:lnTo>
                        <a:pt x="74" y="322"/>
                      </a:lnTo>
                      <a:lnTo>
                        <a:pt x="80" y="319"/>
                      </a:lnTo>
                      <a:lnTo>
                        <a:pt x="87" y="315"/>
                      </a:lnTo>
                      <a:lnTo>
                        <a:pt x="93" y="312"/>
                      </a:lnTo>
                      <a:lnTo>
                        <a:pt x="100" y="308"/>
                      </a:lnTo>
                      <a:lnTo>
                        <a:pt x="107" y="304"/>
                      </a:lnTo>
                      <a:lnTo>
                        <a:pt x="116" y="303"/>
                      </a:lnTo>
                      <a:lnTo>
                        <a:pt x="126" y="301"/>
                      </a:lnTo>
                      <a:lnTo>
                        <a:pt x="136" y="299"/>
                      </a:lnTo>
                      <a:lnTo>
                        <a:pt x="145" y="301"/>
                      </a:lnTo>
                      <a:lnTo>
                        <a:pt x="155" y="303"/>
                      </a:lnTo>
                      <a:lnTo>
                        <a:pt x="164" y="308"/>
                      </a:lnTo>
                      <a:lnTo>
                        <a:pt x="171" y="313"/>
                      </a:lnTo>
                      <a:lnTo>
                        <a:pt x="178" y="321"/>
                      </a:lnTo>
                      <a:lnTo>
                        <a:pt x="184" y="330"/>
                      </a:lnTo>
                      <a:lnTo>
                        <a:pt x="190" y="339"/>
                      </a:lnTo>
                      <a:lnTo>
                        <a:pt x="195" y="350"/>
                      </a:lnTo>
                      <a:lnTo>
                        <a:pt x="200" y="360"/>
                      </a:lnTo>
                      <a:lnTo>
                        <a:pt x="205" y="369"/>
                      </a:lnTo>
                      <a:lnTo>
                        <a:pt x="208" y="378"/>
                      </a:lnTo>
                      <a:lnTo>
                        <a:pt x="211" y="388"/>
                      </a:lnTo>
                      <a:lnTo>
                        <a:pt x="216" y="393"/>
                      </a:lnTo>
                      <a:lnTo>
                        <a:pt x="222" y="397"/>
                      </a:lnTo>
                      <a:lnTo>
                        <a:pt x="230" y="398"/>
                      </a:lnTo>
                      <a:lnTo>
                        <a:pt x="239" y="397"/>
                      </a:lnTo>
                      <a:lnTo>
                        <a:pt x="247" y="395"/>
                      </a:lnTo>
                      <a:lnTo>
                        <a:pt x="254" y="393"/>
                      </a:lnTo>
                      <a:lnTo>
                        <a:pt x="259" y="389"/>
                      </a:lnTo>
                      <a:lnTo>
                        <a:pt x="261" y="384"/>
                      </a:lnTo>
                      <a:lnTo>
                        <a:pt x="263" y="371"/>
                      </a:lnTo>
                      <a:lnTo>
                        <a:pt x="268" y="355"/>
                      </a:lnTo>
                      <a:lnTo>
                        <a:pt x="272" y="341"/>
                      </a:lnTo>
                      <a:lnTo>
                        <a:pt x="274" y="328"/>
                      </a:lnTo>
                      <a:lnTo>
                        <a:pt x="278" y="317"/>
                      </a:lnTo>
                      <a:lnTo>
                        <a:pt x="284" y="304"/>
                      </a:lnTo>
                      <a:lnTo>
                        <a:pt x="291" y="292"/>
                      </a:lnTo>
                      <a:lnTo>
                        <a:pt x="294" y="279"/>
                      </a:lnTo>
                      <a:lnTo>
                        <a:pt x="295" y="266"/>
                      </a:lnTo>
                      <a:lnTo>
                        <a:pt x="298" y="252"/>
                      </a:lnTo>
                      <a:lnTo>
                        <a:pt x="302" y="237"/>
                      </a:lnTo>
                      <a:lnTo>
                        <a:pt x="305" y="223"/>
                      </a:lnTo>
                      <a:lnTo>
                        <a:pt x="304" y="216"/>
                      </a:lnTo>
                      <a:lnTo>
                        <a:pt x="301" y="207"/>
                      </a:lnTo>
                      <a:lnTo>
                        <a:pt x="297" y="199"/>
                      </a:lnTo>
                      <a:lnTo>
                        <a:pt x="293" y="192"/>
                      </a:lnTo>
                      <a:lnTo>
                        <a:pt x="287" y="183"/>
                      </a:lnTo>
                      <a:lnTo>
                        <a:pt x="282" y="176"/>
                      </a:lnTo>
                      <a:lnTo>
                        <a:pt x="276" y="170"/>
                      </a:lnTo>
                      <a:lnTo>
                        <a:pt x="273" y="163"/>
                      </a:lnTo>
                      <a:lnTo>
                        <a:pt x="263" y="145"/>
                      </a:lnTo>
                      <a:lnTo>
                        <a:pt x="256" y="131"/>
                      </a:lnTo>
                      <a:lnTo>
                        <a:pt x="249" y="118"/>
                      </a:lnTo>
                      <a:lnTo>
                        <a:pt x="246" y="104"/>
                      </a:lnTo>
                      <a:lnTo>
                        <a:pt x="244" y="85"/>
                      </a:lnTo>
                      <a:lnTo>
                        <a:pt x="243" y="67"/>
                      </a:lnTo>
                      <a:lnTo>
                        <a:pt x="242" y="51"/>
                      </a:lnTo>
                      <a:lnTo>
                        <a:pt x="239" y="37"/>
                      </a:lnTo>
                      <a:lnTo>
                        <a:pt x="234" y="24"/>
                      </a:lnTo>
                      <a:lnTo>
                        <a:pt x="229" y="15"/>
                      </a:lnTo>
                      <a:lnTo>
                        <a:pt x="223" y="6"/>
                      </a:lnTo>
                      <a:lnTo>
                        <a:pt x="219" y="0"/>
                      </a:lnTo>
                      <a:lnTo>
                        <a:pt x="221" y="19"/>
                      </a:lnTo>
                      <a:lnTo>
                        <a:pt x="223" y="37"/>
                      </a:lnTo>
                      <a:lnTo>
                        <a:pt x="223" y="53"/>
                      </a:lnTo>
                      <a:lnTo>
                        <a:pt x="223" y="66"/>
                      </a:lnTo>
                      <a:lnTo>
                        <a:pt x="223" y="73"/>
                      </a:lnTo>
                      <a:lnTo>
                        <a:pt x="221" y="78"/>
                      </a:lnTo>
                      <a:lnTo>
                        <a:pt x="219" y="80"/>
                      </a:lnTo>
                      <a:lnTo>
                        <a:pt x="215" y="80"/>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265" dirty="0"/>
                </a:p>
              </p:txBody>
            </p:sp>
            <p:sp>
              <p:nvSpPr>
                <p:cNvPr id="84" name="Freeform 19"/>
                <p:cNvSpPr>
                  <a:spLocks/>
                </p:cNvSpPr>
                <p:nvPr/>
              </p:nvSpPr>
              <p:spPr bwMode="auto">
                <a:xfrm>
                  <a:off x="5025" y="2527"/>
                  <a:ext cx="60" cy="70"/>
                </a:xfrm>
                <a:custGeom>
                  <a:avLst/>
                  <a:gdLst>
                    <a:gd name="T0" fmla="*/ 17 w 60"/>
                    <a:gd name="T1" fmla="*/ 0 h 142"/>
                    <a:gd name="T2" fmla="*/ 25 w 60"/>
                    <a:gd name="T3" fmla="*/ 0 h 142"/>
                    <a:gd name="T4" fmla="*/ 30 w 60"/>
                    <a:gd name="T5" fmla="*/ 0 h 142"/>
                    <a:gd name="T6" fmla="*/ 35 w 60"/>
                    <a:gd name="T7" fmla="*/ 0 h 142"/>
                    <a:gd name="T8" fmla="*/ 40 w 60"/>
                    <a:gd name="T9" fmla="*/ 0 h 142"/>
                    <a:gd name="T10" fmla="*/ 46 w 60"/>
                    <a:gd name="T11" fmla="*/ 0 h 142"/>
                    <a:gd name="T12" fmla="*/ 52 w 60"/>
                    <a:gd name="T13" fmla="*/ 0 h 142"/>
                    <a:gd name="T14" fmla="*/ 57 w 60"/>
                    <a:gd name="T15" fmla="*/ 0 h 142"/>
                    <a:gd name="T16" fmla="*/ 60 w 60"/>
                    <a:gd name="T17" fmla="*/ 0 h 142"/>
                    <a:gd name="T18" fmla="*/ 60 w 60"/>
                    <a:gd name="T19" fmla="*/ 0 h 142"/>
                    <a:gd name="T20" fmla="*/ 59 w 60"/>
                    <a:gd name="T21" fmla="*/ 0 h 142"/>
                    <a:gd name="T22" fmla="*/ 56 w 60"/>
                    <a:gd name="T23" fmla="*/ 0 h 142"/>
                    <a:gd name="T24" fmla="*/ 57 w 60"/>
                    <a:gd name="T25" fmla="*/ 0 h 142"/>
                    <a:gd name="T26" fmla="*/ 57 w 60"/>
                    <a:gd name="T27" fmla="*/ 0 h 142"/>
                    <a:gd name="T28" fmla="*/ 55 w 60"/>
                    <a:gd name="T29" fmla="*/ 0 h 142"/>
                    <a:gd name="T30" fmla="*/ 51 w 60"/>
                    <a:gd name="T31" fmla="*/ 0 h 142"/>
                    <a:gd name="T32" fmla="*/ 44 w 60"/>
                    <a:gd name="T33" fmla="*/ 0 h 142"/>
                    <a:gd name="T34" fmla="*/ 38 w 60"/>
                    <a:gd name="T35" fmla="*/ 0 h 142"/>
                    <a:gd name="T36" fmla="*/ 31 w 60"/>
                    <a:gd name="T37" fmla="*/ 0 h 142"/>
                    <a:gd name="T38" fmla="*/ 26 w 60"/>
                    <a:gd name="T39" fmla="*/ 0 h 142"/>
                    <a:gd name="T40" fmla="*/ 23 w 60"/>
                    <a:gd name="T41" fmla="*/ 0 h 142"/>
                    <a:gd name="T42" fmla="*/ 20 w 60"/>
                    <a:gd name="T43" fmla="*/ 0 h 142"/>
                    <a:gd name="T44" fmla="*/ 14 w 60"/>
                    <a:gd name="T45" fmla="*/ 0 h 142"/>
                    <a:gd name="T46" fmla="*/ 9 w 60"/>
                    <a:gd name="T47" fmla="*/ 0 h 142"/>
                    <a:gd name="T48" fmla="*/ 4 w 60"/>
                    <a:gd name="T49" fmla="*/ 0 h 142"/>
                    <a:gd name="T50" fmla="*/ 0 w 60"/>
                    <a:gd name="T51" fmla="*/ 0 h 142"/>
                    <a:gd name="T52" fmla="*/ 0 w 60"/>
                    <a:gd name="T53" fmla="*/ 0 h 142"/>
                    <a:gd name="T54" fmla="*/ 5 w 60"/>
                    <a:gd name="T55" fmla="*/ 0 h 142"/>
                    <a:gd name="T56" fmla="*/ 17 w 60"/>
                    <a:gd name="T57" fmla="*/ 0 h 1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142">
                      <a:moveTo>
                        <a:pt x="17" y="51"/>
                      </a:moveTo>
                      <a:lnTo>
                        <a:pt x="25" y="46"/>
                      </a:lnTo>
                      <a:lnTo>
                        <a:pt x="30" y="37"/>
                      </a:lnTo>
                      <a:lnTo>
                        <a:pt x="35" y="28"/>
                      </a:lnTo>
                      <a:lnTo>
                        <a:pt x="40" y="17"/>
                      </a:lnTo>
                      <a:lnTo>
                        <a:pt x="46" y="8"/>
                      </a:lnTo>
                      <a:lnTo>
                        <a:pt x="52" y="0"/>
                      </a:lnTo>
                      <a:lnTo>
                        <a:pt x="57" y="4"/>
                      </a:lnTo>
                      <a:lnTo>
                        <a:pt x="60" y="19"/>
                      </a:lnTo>
                      <a:lnTo>
                        <a:pt x="60" y="37"/>
                      </a:lnTo>
                      <a:lnTo>
                        <a:pt x="59" y="51"/>
                      </a:lnTo>
                      <a:lnTo>
                        <a:pt x="56" y="64"/>
                      </a:lnTo>
                      <a:lnTo>
                        <a:pt x="57" y="76"/>
                      </a:lnTo>
                      <a:lnTo>
                        <a:pt x="57" y="89"/>
                      </a:lnTo>
                      <a:lnTo>
                        <a:pt x="55" y="102"/>
                      </a:lnTo>
                      <a:lnTo>
                        <a:pt x="51" y="113"/>
                      </a:lnTo>
                      <a:lnTo>
                        <a:pt x="44" y="118"/>
                      </a:lnTo>
                      <a:lnTo>
                        <a:pt x="38" y="122"/>
                      </a:lnTo>
                      <a:lnTo>
                        <a:pt x="31" y="127"/>
                      </a:lnTo>
                      <a:lnTo>
                        <a:pt x="26" y="133"/>
                      </a:lnTo>
                      <a:lnTo>
                        <a:pt x="23" y="138"/>
                      </a:lnTo>
                      <a:lnTo>
                        <a:pt x="20" y="142"/>
                      </a:lnTo>
                      <a:lnTo>
                        <a:pt x="14" y="140"/>
                      </a:lnTo>
                      <a:lnTo>
                        <a:pt x="9" y="134"/>
                      </a:lnTo>
                      <a:lnTo>
                        <a:pt x="4" y="125"/>
                      </a:lnTo>
                      <a:lnTo>
                        <a:pt x="0" y="109"/>
                      </a:lnTo>
                      <a:lnTo>
                        <a:pt x="0" y="87"/>
                      </a:lnTo>
                      <a:lnTo>
                        <a:pt x="5" y="66"/>
                      </a:lnTo>
                      <a:lnTo>
                        <a:pt x="17" y="51"/>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265" dirty="0"/>
                </a:p>
              </p:txBody>
            </p:sp>
            <p:sp>
              <p:nvSpPr>
                <p:cNvPr id="85" name="Freeform 20"/>
                <p:cNvSpPr>
                  <a:spLocks/>
                </p:cNvSpPr>
                <p:nvPr/>
              </p:nvSpPr>
              <p:spPr bwMode="auto">
                <a:xfrm>
                  <a:off x="4906" y="2563"/>
                  <a:ext cx="90" cy="71"/>
                </a:xfrm>
                <a:custGeom>
                  <a:avLst/>
                  <a:gdLst>
                    <a:gd name="T0" fmla="*/ 0 w 90"/>
                    <a:gd name="T1" fmla="*/ 0 h 143"/>
                    <a:gd name="T2" fmla="*/ 1 w 90"/>
                    <a:gd name="T3" fmla="*/ 0 h 143"/>
                    <a:gd name="T4" fmla="*/ 10 w 90"/>
                    <a:gd name="T5" fmla="*/ 0 h 143"/>
                    <a:gd name="T6" fmla="*/ 19 w 90"/>
                    <a:gd name="T7" fmla="*/ 0 h 143"/>
                    <a:gd name="T8" fmla="*/ 26 w 90"/>
                    <a:gd name="T9" fmla="*/ 0 h 143"/>
                    <a:gd name="T10" fmla="*/ 30 w 90"/>
                    <a:gd name="T11" fmla="*/ 0 h 143"/>
                    <a:gd name="T12" fmla="*/ 33 w 90"/>
                    <a:gd name="T13" fmla="*/ 0 h 143"/>
                    <a:gd name="T14" fmla="*/ 37 w 90"/>
                    <a:gd name="T15" fmla="*/ 0 h 143"/>
                    <a:gd name="T16" fmla="*/ 40 w 90"/>
                    <a:gd name="T17" fmla="*/ 0 h 143"/>
                    <a:gd name="T18" fmla="*/ 44 w 90"/>
                    <a:gd name="T19" fmla="*/ 0 h 143"/>
                    <a:gd name="T20" fmla="*/ 51 w 90"/>
                    <a:gd name="T21" fmla="*/ 0 h 143"/>
                    <a:gd name="T22" fmla="*/ 57 w 90"/>
                    <a:gd name="T23" fmla="*/ 0 h 143"/>
                    <a:gd name="T24" fmla="*/ 65 w 90"/>
                    <a:gd name="T25" fmla="*/ 0 h 143"/>
                    <a:gd name="T26" fmla="*/ 70 w 90"/>
                    <a:gd name="T27" fmla="*/ 0 h 143"/>
                    <a:gd name="T28" fmla="*/ 77 w 90"/>
                    <a:gd name="T29" fmla="*/ 0 h 143"/>
                    <a:gd name="T30" fmla="*/ 83 w 90"/>
                    <a:gd name="T31" fmla="*/ 0 h 143"/>
                    <a:gd name="T32" fmla="*/ 89 w 90"/>
                    <a:gd name="T33" fmla="*/ 0 h 143"/>
                    <a:gd name="T34" fmla="*/ 90 w 90"/>
                    <a:gd name="T35" fmla="*/ 0 h 143"/>
                    <a:gd name="T36" fmla="*/ 88 w 90"/>
                    <a:gd name="T37" fmla="*/ 0 h 143"/>
                    <a:gd name="T38" fmla="*/ 83 w 90"/>
                    <a:gd name="T39" fmla="*/ 0 h 143"/>
                    <a:gd name="T40" fmla="*/ 77 w 90"/>
                    <a:gd name="T41" fmla="*/ 0 h 143"/>
                    <a:gd name="T42" fmla="*/ 71 w 90"/>
                    <a:gd name="T43" fmla="*/ 0 h 143"/>
                    <a:gd name="T44" fmla="*/ 66 w 90"/>
                    <a:gd name="T45" fmla="*/ 0 h 143"/>
                    <a:gd name="T46" fmla="*/ 59 w 90"/>
                    <a:gd name="T47" fmla="*/ 0 h 143"/>
                    <a:gd name="T48" fmla="*/ 54 w 90"/>
                    <a:gd name="T49" fmla="*/ 0 h 143"/>
                    <a:gd name="T50" fmla="*/ 50 w 90"/>
                    <a:gd name="T51" fmla="*/ 0 h 143"/>
                    <a:gd name="T52" fmla="*/ 45 w 90"/>
                    <a:gd name="T53" fmla="*/ 0 h 143"/>
                    <a:gd name="T54" fmla="*/ 42 w 90"/>
                    <a:gd name="T55" fmla="*/ 0 h 143"/>
                    <a:gd name="T56" fmla="*/ 39 w 90"/>
                    <a:gd name="T57" fmla="*/ 0 h 143"/>
                    <a:gd name="T58" fmla="*/ 36 w 90"/>
                    <a:gd name="T59" fmla="*/ 0 h 143"/>
                    <a:gd name="T60" fmla="*/ 31 w 90"/>
                    <a:gd name="T61" fmla="*/ 0 h 143"/>
                    <a:gd name="T62" fmla="*/ 27 w 90"/>
                    <a:gd name="T63" fmla="*/ 0 h 143"/>
                    <a:gd name="T64" fmla="*/ 22 w 90"/>
                    <a:gd name="T65" fmla="*/ 0 h 143"/>
                    <a:gd name="T66" fmla="*/ 16 w 90"/>
                    <a:gd name="T67" fmla="*/ 0 h 143"/>
                    <a:gd name="T68" fmla="*/ 10 w 90"/>
                    <a:gd name="T69" fmla="*/ 0 h 143"/>
                    <a:gd name="T70" fmla="*/ 4 w 90"/>
                    <a:gd name="T71" fmla="*/ 0 h 143"/>
                    <a:gd name="T72" fmla="*/ 0 w 90"/>
                    <a:gd name="T73" fmla="*/ 0 h 1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0" h="143">
                      <a:moveTo>
                        <a:pt x="0" y="3"/>
                      </a:moveTo>
                      <a:lnTo>
                        <a:pt x="1" y="12"/>
                      </a:lnTo>
                      <a:lnTo>
                        <a:pt x="10" y="20"/>
                      </a:lnTo>
                      <a:lnTo>
                        <a:pt x="19" y="29"/>
                      </a:lnTo>
                      <a:lnTo>
                        <a:pt x="26" y="41"/>
                      </a:lnTo>
                      <a:lnTo>
                        <a:pt x="30" y="52"/>
                      </a:lnTo>
                      <a:lnTo>
                        <a:pt x="33" y="61"/>
                      </a:lnTo>
                      <a:lnTo>
                        <a:pt x="37" y="70"/>
                      </a:lnTo>
                      <a:lnTo>
                        <a:pt x="40" y="81"/>
                      </a:lnTo>
                      <a:lnTo>
                        <a:pt x="44" y="94"/>
                      </a:lnTo>
                      <a:lnTo>
                        <a:pt x="51" y="108"/>
                      </a:lnTo>
                      <a:lnTo>
                        <a:pt x="57" y="123"/>
                      </a:lnTo>
                      <a:lnTo>
                        <a:pt x="65" y="139"/>
                      </a:lnTo>
                      <a:lnTo>
                        <a:pt x="70" y="143"/>
                      </a:lnTo>
                      <a:lnTo>
                        <a:pt x="77" y="143"/>
                      </a:lnTo>
                      <a:lnTo>
                        <a:pt x="83" y="141"/>
                      </a:lnTo>
                      <a:lnTo>
                        <a:pt x="89" y="136"/>
                      </a:lnTo>
                      <a:lnTo>
                        <a:pt x="90" y="126"/>
                      </a:lnTo>
                      <a:lnTo>
                        <a:pt x="88" y="116"/>
                      </a:lnTo>
                      <a:lnTo>
                        <a:pt x="83" y="103"/>
                      </a:lnTo>
                      <a:lnTo>
                        <a:pt x="77" y="94"/>
                      </a:lnTo>
                      <a:lnTo>
                        <a:pt x="71" y="87"/>
                      </a:lnTo>
                      <a:lnTo>
                        <a:pt x="66" y="79"/>
                      </a:lnTo>
                      <a:lnTo>
                        <a:pt x="59" y="72"/>
                      </a:lnTo>
                      <a:lnTo>
                        <a:pt x="54" y="65"/>
                      </a:lnTo>
                      <a:lnTo>
                        <a:pt x="50" y="58"/>
                      </a:lnTo>
                      <a:lnTo>
                        <a:pt x="45" y="50"/>
                      </a:lnTo>
                      <a:lnTo>
                        <a:pt x="42" y="43"/>
                      </a:lnTo>
                      <a:lnTo>
                        <a:pt x="39" y="36"/>
                      </a:lnTo>
                      <a:lnTo>
                        <a:pt x="36" y="27"/>
                      </a:lnTo>
                      <a:lnTo>
                        <a:pt x="31" y="20"/>
                      </a:lnTo>
                      <a:lnTo>
                        <a:pt x="27" y="14"/>
                      </a:lnTo>
                      <a:lnTo>
                        <a:pt x="22" y="12"/>
                      </a:lnTo>
                      <a:lnTo>
                        <a:pt x="16" y="9"/>
                      </a:lnTo>
                      <a:lnTo>
                        <a:pt x="10" y="3"/>
                      </a:lnTo>
                      <a:lnTo>
                        <a:pt x="4" y="0"/>
                      </a:lnTo>
                      <a:lnTo>
                        <a:pt x="0" y="3"/>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265" dirty="0"/>
                </a:p>
              </p:txBody>
            </p:sp>
            <p:sp>
              <p:nvSpPr>
                <p:cNvPr id="86" name="Freeform 21"/>
                <p:cNvSpPr>
                  <a:spLocks/>
                </p:cNvSpPr>
                <p:nvPr/>
              </p:nvSpPr>
              <p:spPr bwMode="auto">
                <a:xfrm>
                  <a:off x="5195" y="2270"/>
                  <a:ext cx="97" cy="79"/>
                </a:xfrm>
                <a:custGeom>
                  <a:avLst/>
                  <a:gdLst>
                    <a:gd name="T0" fmla="*/ 60 w 97"/>
                    <a:gd name="T1" fmla="*/ 0 h 159"/>
                    <a:gd name="T2" fmla="*/ 70 w 97"/>
                    <a:gd name="T3" fmla="*/ 0 h 159"/>
                    <a:gd name="T4" fmla="*/ 78 w 97"/>
                    <a:gd name="T5" fmla="*/ 0 h 159"/>
                    <a:gd name="T6" fmla="*/ 84 w 97"/>
                    <a:gd name="T7" fmla="*/ 0 h 159"/>
                    <a:gd name="T8" fmla="*/ 86 w 97"/>
                    <a:gd name="T9" fmla="*/ 0 h 159"/>
                    <a:gd name="T10" fmla="*/ 89 w 97"/>
                    <a:gd name="T11" fmla="*/ 0 h 159"/>
                    <a:gd name="T12" fmla="*/ 93 w 97"/>
                    <a:gd name="T13" fmla="*/ 0 h 159"/>
                    <a:gd name="T14" fmla="*/ 97 w 97"/>
                    <a:gd name="T15" fmla="*/ 0 h 159"/>
                    <a:gd name="T16" fmla="*/ 91 w 97"/>
                    <a:gd name="T17" fmla="*/ 0 h 159"/>
                    <a:gd name="T18" fmla="*/ 83 w 97"/>
                    <a:gd name="T19" fmla="*/ 0 h 159"/>
                    <a:gd name="T20" fmla="*/ 78 w 97"/>
                    <a:gd name="T21" fmla="*/ 0 h 159"/>
                    <a:gd name="T22" fmla="*/ 76 w 97"/>
                    <a:gd name="T23" fmla="*/ 0 h 159"/>
                    <a:gd name="T24" fmla="*/ 74 w 97"/>
                    <a:gd name="T25" fmla="*/ 0 h 159"/>
                    <a:gd name="T26" fmla="*/ 71 w 97"/>
                    <a:gd name="T27" fmla="*/ 0 h 159"/>
                    <a:gd name="T28" fmla="*/ 64 w 97"/>
                    <a:gd name="T29" fmla="*/ 0 h 159"/>
                    <a:gd name="T30" fmla="*/ 58 w 97"/>
                    <a:gd name="T31" fmla="*/ 0 h 159"/>
                    <a:gd name="T32" fmla="*/ 51 w 97"/>
                    <a:gd name="T33" fmla="*/ 0 h 159"/>
                    <a:gd name="T34" fmla="*/ 47 w 97"/>
                    <a:gd name="T35" fmla="*/ 0 h 159"/>
                    <a:gd name="T36" fmla="*/ 39 w 97"/>
                    <a:gd name="T37" fmla="*/ 0 h 159"/>
                    <a:gd name="T38" fmla="*/ 32 w 97"/>
                    <a:gd name="T39" fmla="*/ 0 h 159"/>
                    <a:gd name="T40" fmla="*/ 23 w 97"/>
                    <a:gd name="T41" fmla="*/ 0 h 159"/>
                    <a:gd name="T42" fmla="*/ 14 w 97"/>
                    <a:gd name="T43" fmla="*/ 0 h 159"/>
                    <a:gd name="T44" fmla="*/ 7 w 97"/>
                    <a:gd name="T45" fmla="*/ 0 h 159"/>
                    <a:gd name="T46" fmla="*/ 2 w 97"/>
                    <a:gd name="T47" fmla="*/ 0 h 159"/>
                    <a:gd name="T48" fmla="*/ 0 w 97"/>
                    <a:gd name="T49" fmla="*/ 0 h 159"/>
                    <a:gd name="T50" fmla="*/ 6 w 97"/>
                    <a:gd name="T51" fmla="*/ 0 h 159"/>
                    <a:gd name="T52" fmla="*/ 13 w 97"/>
                    <a:gd name="T53" fmla="*/ 0 h 159"/>
                    <a:gd name="T54" fmla="*/ 21 w 97"/>
                    <a:gd name="T55" fmla="*/ 0 h 159"/>
                    <a:gd name="T56" fmla="*/ 28 w 97"/>
                    <a:gd name="T57" fmla="*/ 0 h 159"/>
                    <a:gd name="T58" fmla="*/ 37 w 97"/>
                    <a:gd name="T59" fmla="*/ 0 h 159"/>
                    <a:gd name="T60" fmla="*/ 45 w 97"/>
                    <a:gd name="T61" fmla="*/ 0 h 159"/>
                    <a:gd name="T62" fmla="*/ 53 w 97"/>
                    <a:gd name="T63" fmla="*/ 0 h 159"/>
                    <a:gd name="T64" fmla="*/ 60 w 97"/>
                    <a:gd name="T65" fmla="*/ 0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7" h="159">
                      <a:moveTo>
                        <a:pt x="60" y="143"/>
                      </a:moveTo>
                      <a:lnTo>
                        <a:pt x="70" y="125"/>
                      </a:lnTo>
                      <a:lnTo>
                        <a:pt x="78" y="103"/>
                      </a:lnTo>
                      <a:lnTo>
                        <a:pt x="84" y="79"/>
                      </a:lnTo>
                      <a:lnTo>
                        <a:pt x="86" y="61"/>
                      </a:lnTo>
                      <a:lnTo>
                        <a:pt x="89" y="47"/>
                      </a:lnTo>
                      <a:lnTo>
                        <a:pt x="93" y="32"/>
                      </a:lnTo>
                      <a:lnTo>
                        <a:pt x="97" y="18"/>
                      </a:lnTo>
                      <a:lnTo>
                        <a:pt x="91" y="5"/>
                      </a:lnTo>
                      <a:lnTo>
                        <a:pt x="83" y="0"/>
                      </a:lnTo>
                      <a:lnTo>
                        <a:pt x="78" y="2"/>
                      </a:lnTo>
                      <a:lnTo>
                        <a:pt x="76" y="11"/>
                      </a:lnTo>
                      <a:lnTo>
                        <a:pt x="74" y="23"/>
                      </a:lnTo>
                      <a:lnTo>
                        <a:pt x="71" y="41"/>
                      </a:lnTo>
                      <a:lnTo>
                        <a:pt x="64" y="61"/>
                      </a:lnTo>
                      <a:lnTo>
                        <a:pt x="58" y="79"/>
                      </a:lnTo>
                      <a:lnTo>
                        <a:pt x="51" y="96"/>
                      </a:lnTo>
                      <a:lnTo>
                        <a:pt x="47" y="103"/>
                      </a:lnTo>
                      <a:lnTo>
                        <a:pt x="39" y="110"/>
                      </a:lnTo>
                      <a:lnTo>
                        <a:pt x="32" y="117"/>
                      </a:lnTo>
                      <a:lnTo>
                        <a:pt x="23" y="125"/>
                      </a:lnTo>
                      <a:lnTo>
                        <a:pt x="14" y="130"/>
                      </a:lnTo>
                      <a:lnTo>
                        <a:pt x="7" y="135"/>
                      </a:lnTo>
                      <a:lnTo>
                        <a:pt x="2" y="137"/>
                      </a:lnTo>
                      <a:lnTo>
                        <a:pt x="0" y="139"/>
                      </a:lnTo>
                      <a:lnTo>
                        <a:pt x="6" y="148"/>
                      </a:lnTo>
                      <a:lnTo>
                        <a:pt x="13" y="154"/>
                      </a:lnTo>
                      <a:lnTo>
                        <a:pt x="21" y="159"/>
                      </a:lnTo>
                      <a:lnTo>
                        <a:pt x="28" y="159"/>
                      </a:lnTo>
                      <a:lnTo>
                        <a:pt x="37" y="159"/>
                      </a:lnTo>
                      <a:lnTo>
                        <a:pt x="45" y="155"/>
                      </a:lnTo>
                      <a:lnTo>
                        <a:pt x="53" y="150"/>
                      </a:lnTo>
                      <a:lnTo>
                        <a:pt x="60" y="143"/>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265" dirty="0"/>
                </a:p>
              </p:txBody>
            </p:sp>
            <p:sp>
              <p:nvSpPr>
                <p:cNvPr id="87" name="Freeform 22"/>
                <p:cNvSpPr>
                  <a:spLocks/>
                </p:cNvSpPr>
                <p:nvPr/>
              </p:nvSpPr>
              <p:spPr bwMode="auto">
                <a:xfrm>
                  <a:off x="5200" y="2586"/>
                  <a:ext cx="126" cy="56"/>
                </a:xfrm>
                <a:custGeom>
                  <a:avLst/>
                  <a:gdLst>
                    <a:gd name="T0" fmla="*/ 21 w 126"/>
                    <a:gd name="T1" fmla="*/ 1 h 110"/>
                    <a:gd name="T2" fmla="*/ 27 w 126"/>
                    <a:gd name="T3" fmla="*/ 1 h 110"/>
                    <a:gd name="T4" fmla="*/ 31 w 126"/>
                    <a:gd name="T5" fmla="*/ 1 h 110"/>
                    <a:gd name="T6" fmla="*/ 36 w 126"/>
                    <a:gd name="T7" fmla="*/ 1 h 110"/>
                    <a:gd name="T8" fmla="*/ 41 w 126"/>
                    <a:gd name="T9" fmla="*/ 0 h 110"/>
                    <a:gd name="T10" fmla="*/ 45 w 126"/>
                    <a:gd name="T11" fmla="*/ 0 h 110"/>
                    <a:gd name="T12" fmla="*/ 50 w 126"/>
                    <a:gd name="T13" fmla="*/ 1 h 110"/>
                    <a:gd name="T14" fmla="*/ 55 w 126"/>
                    <a:gd name="T15" fmla="*/ 1 h 110"/>
                    <a:gd name="T16" fmla="*/ 60 w 126"/>
                    <a:gd name="T17" fmla="*/ 1 h 110"/>
                    <a:gd name="T18" fmla="*/ 66 w 126"/>
                    <a:gd name="T19" fmla="*/ 1 h 110"/>
                    <a:gd name="T20" fmla="*/ 71 w 126"/>
                    <a:gd name="T21" fmla="*/ 1 h 110"/>
                    <a:gd name="T22" fmla="*/ 75 w 126"/>
                    <a:gd name="T23" fmla="*/ 1 h 110"/>
                    <a:gd name="T24" fmla="*/ 81 w 126"/>
                    <a:gd name="T25" fmla="*/ 1 h 110"/>
                    <a:gd name="T26" fmla="*/ 85 w 126"/>
                    <a:gd name="T27" fmla="*/ 1 h 110"/>
                    <a:gd name="T28" fmla="*/ 91 w 126"/>
                    <a:gd name="T29" fmla="*/ 1 h 110"/>
                    <a:gd name="T30" fmla="*/ 95 w 126"/>
                    <a:gd name="T31" fmla="*/ 1 h 110"/>
                    <a:gd name="T32" fmla="*/ 100 w 126"/>
                    <a:gd name="T33" fmla="*/ 1 h 110"/>
                    <a:gd name="T34" fmla="*/ 110 w 126"/>
                    <a:gd name="T35" fmla="*/ 1 h 110"/>
                    <a:gd name="T36" fmla="*/ 119 w 126"/>
                    <a:gd name="T37" fmla="*/ 1 h 110"/>
                    <a:gd name="T38" fmla="*/ 124 w 126"/>
                    <a:gd name="T39" fmla="*/ 1 h 110"/>
                    <a:gd name="T40" fmla="*/ 126 w 126"/>
                    <a:gd name="T41" fmla="*/ 1 h 110"/>
                    <a:gd name="T42" fmla="*/ 89 w 126"/>
                    <a:gd name="T43" fmla="*/ 1 h 110"/>
                    <a:gd name="T44" fmla="*/ 67 w 126"/>
                    <a:gd name="T45" fmla="*/ 1 h 110"/>
                    <a:gd name="T46" fmla="*/ 65 w 126"/>
                    <a:gd name="T47" fmla="*/ 1 h 110"/>
                    <a:gd name="T48" fmla="*/ 60 w 126"/>
                    <a:gd name="T49" fmla="*/ 1 h 110"/>
                    <a:gd name="T50" fmla="*/ 54 w 126"/>
                    <a:gd name="T51" fmla="*/ 1 h 110"/>
                    <a:gd name="T52" fmla="*/ 46 w 126"/>
                    <a:gd name="T53" fmla="*/ 1 h 110"/>
                    <a:gd name="T54" fmla="*/ 37 w 126"/>
                    <a:gd name="T55" fmla="*/ 1 h 110"/>
                    <a:gd name="T56" fmla="*/ 29 w 126"/>
                    <a:gd name="T57" fmla="*/ 1 h 110"/>
                    <a:gd name="T58" fmla="*/ 22 w 126"/>
                    <a:gd name="T59" fmla="*/ 1 h 110"/>
                    <a:gd name="T60" fmla="*/ 18 w 126"/>
                    <a:gd name="T61" fmla="*/ 1 h 110"/>
                    <a:gd name="T62" fmla="*/ 15 w 126"/>
                    <a:gd name="T63" fmla="*/ 1 h 110"/>
                    <a:gd name="T64" fmla="*/ 9 w 126"/>
                    <a:gd name="T65" fmla="*/ 1 h 110"/>
                    <a:gd name="T66" fmla="*/ 5 w 126"/>
                    <a:gd name="T67" fmla="*/ 1 h 110"/>
                    <a:gd name="T68" fmla="*/ 1 w 126"/>
                    <a:gd name="T69" fmla="*/ 1 h 110"/>
                    <a:gd name="T70" fmla="*/ 0 w 126"/>
                    <a:gd name="T71" fmla="*/ 1 h 110"/>
                    <a:gd name="T72" fmla="*/ 2 w 126"/>
                    <a:gd name="T73" fmla="*/ 1 h 110"/>
                    <a:gd name="T74" fmla="*/ 9 w 126"/>
                    <a:gd name="T75" fmla="*/ 1 h 110"/>
                    <a:gd name="T76" fmla="*/ 21 w 126"/>
                    <a:gd name="T77" fmla="*/ 1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6" h="110">
                      <a:moveTo>
                        <a:pt x="21" y="5"/>
                      </a:moveTo>
                      <a:lnTo>
                        <a:pt x="27" y="3"/>
                      </a:lnTo>
                      <a:lnTo>
                        <a:pt x="31" y="2"/>
                      </a:lnTo>
                      <a:lnTo>
                        <a:pt x="36" y="2"/>
                      </a:lnTo>
                      <a:lnTo>
                        <a:pt x="41" y="0"/>
                      </a:lnTo>
                      <a:lnTo>
                        <a:pt x="45" y="0"/>
                      </a:lnTo>
                      <a:lnTo>
                        <a:pt x="50" y="2"/>
                      </a:lnTo>
                      <a:lnTo>
                        <a:pt x="55" y="5"/>
                      </a:lnTo>
                      <a:lnTo>
                        <a:pt x="60" y="11"/>
                      </a:lnTo>
                      <a:lnTo>
                        <a:pt x="66" y="18"/>
                      </a:lnTo>
                      <a:lnTo>
                        <a:pt x="71" y="25"/>
                      </a:lnTo>
                      <a:lnTo>
                        <a:pt x="75" y="34"/>
                      </a:lnTo>
                      <a:lnTo>
                        <a:pt x="81" y="41"/>
                      </a:lnTo>
                      <a:lnTo>
                        <a:pt x="85" y="51"/>
                      </a:lnTo>
                      <a:lnTo>
                        <a:pt x="91" y="58"/>
                      </a:lnTo>
                      <a:lnTo>
                        <a:pt x="95" y="63"/>
                      </a:lnTo>
                      <a:lnTo>
                        <a:pt x="100" y="69"/>
                      </a:lnTo>
                      <a:lnTo>
                        <a:pt x="110" y="79"/>
                      </a:lnTo>
                      <a:lnTo>
                        <a:pt x="119" y="92"/>
                      </a:lnTo>
                      <a:lnTo>
                        <a:pt x="124" y="105"/>
                      </a:lnTo>
                      <a:lnTo>
                        <a:pt x="126" y="110"/>
                      </a:lnTo>
                      <a:lnTo>
                        <a:pt x="89" y="96"/>
                      </a:lnTo>
                      <a:lnTo>
                        <a:pt x="67" y="101"/>
                      </a:lnTo>
                      <a:lnTo>
                        <a:pt x="65" y="101"/>
                      </a:lnTo>
                      <a:lnTo>
                        <a:pt x="60" y="101"/>
                      </a:lnTo>
                      <a:lnTo>
                        <a:pt x="54" y="99"/>
                      </a:lnTo>
                      <a:lnTo>
                        <a:pt x="46" y="96"/>
                      </a:lnTo>
                      <a:lnTo>
                        <a:pt x="37" y="90"/>
                      </a:lnTo>
                      <a:lnTo>
                        <a:pt x="29" y="83"/>
                      </a:lnTo>
                      <a:lnTo>
                        <a:pt x="22" y="72"/>
                      </a:lnTo>
                      <a:lnTo>
                        <a:pt x="18" y="58"/>
                      </a:lnTo>
                      <a:lnTo>
                        <a:pt x="15" y="49"/>
                      </a:lnTo>
                      <a:lnTo>
                        <a:pt x="9" y="40"/>
                      </a:lnTo>
                      <a:lnTo>
                        <a:pt x="5" y="34"/>
                      </a:lnTo>
                      <a:lnTo>
                        <a:pt x="1" y="27"/>
                      </a:lnTo>
                      <a:lnTo>
                        <a:pt x="0" y="20"/>
                      </a:lnTo>
                      <a:lnTo>
                        <a:pt x="2" y="14"/>
                      </a:lnTo>
                      <a:lnTo>
                        <a:pt x="9" y="9"/>
                      </a:lnTo>
                      <a:lnTo>
                        <a:pt x="21" y="5"/>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265" dirty="0"/>
                </a:p>
              </p:txBody>
            </p:sp>
            <p:sp>
              <p:nvSpPr>
                <p:cNvPr id="88" name="Freeform 23"/>
                <p:cNvSpPr>
                  <a:spLocks/>
                </p:cNvSpPr>
                <p:nvPr/>
              </p:nvSpPr>
              <p:spPr bwMode="auto">
                <a:xfrm>
                  <a:off x="5439" y="2847"/>
                  <a:ext cx="58" cy="60"/>
                </a:xfrm>
                <a:custGeom>
                  <a:avLst/>
                  <a:gdLst>
                    <a:gd name="T0" fmla="*/ 16 w 58"/>
                    <a:gd name="T1" fmla="*/ 1 h 119"/>
                    <a:gd name="T2" fmla="*/ 21 w 58"/>
                    <a:gd name="T3" fmla="*/ 1 h 119"/>
                    <a:gd name="T4" fmla="*/ 26 w 58"/>
                    <a:gd name="T5" fmla="*/ 1 h 119"/>
                    <a:gd name="T6" fmla="*/ 32 w 58"/>
                    <a:gd name="T7" fmla="*/ 1 h 119"/>
                    <a:gd name="T8" fmla="*/ 38 w 58"/>
                    <a:gd name="T9" fmla="*/ 1 h 119"/>
                    <a:gd name="T10" fmla="*/ 44 w 58"/>
                    <a:gd name="T11" fmla="*/ 1 h 119"/>
                    <a:gd name="T12" fmla="*/ 50 w 58"/>
                    <a:gd name="T13" fmla="*/ 1 h 119"/>
                    <a:gd name="T14" fmla="*/ 54 w 58"/>
                    <a:gd name="T15" fmla="*/ 1 h 119"/>
                    <a:gd name="T16" fmla="*/ 56 w 58"/>
                    <a:gd name="T17" fmla="*/ 1 h 119"/>
                    <a:gd name="T18" fmla="*/ 58 w 58"/>
                    <a:gd name="T19" fmla="*/ 0 h 119"/>
                    <a:gd name="T20" fmla="*/ 58 w 58"/>
                    <a:gd name="T21" fmla="*/ 1 h 119"/>
                    <a:gd name="T22" fmla="*/ 58 w 58"/>
                    <a:gd name="T23" fmla="*/ 1 h 119"/>
                    <a:gd name="T24" fmla="*/ 57 w 58"/>
                    <a:gd name="T25" fmla="*/ 1 h 119"/>
                    <a:gd name="T26" fmla="*/ 55 w 58"/>
                    <a:gd name="T27" fmla="*/ 1 h 119"/>
                    <a:gd name="T28" fmla="*/ 50 w 58"/>
                    <a:gd name="T29" fmla="*/ 1 h 119"/>
                    <a:gd name="T30" fmla="*/ 43 w 58"/>
                    <a:gd name="T31" fmla="*/ 1 h 119"/>
                    <a:gd name="T32" fmla="*/ 37 w 58"/>
                    <a:gd name="T33" fmla="*/ 1 h 119"/>
                    <a:gd name="T34" fmla="*/ 34 w 58"/>
                    <a:gd name="T35" fmla="*/ 1 h 119"/>
                    <a:gd name="T36" fmla="*/ 31 w 58"/>
                    <a:gd name="T37" fmla="*/ 1 h 119"/>
                    <a:gd name="T38" fmla="*/ 31 w 58"/>
                    <a:gd name="T39" fmla="*/ 1 h 119"/>
                    <a:gd name="T40" fmla="*/ 31 w 58"/>
                    <a:gd name="T41" fmla="*/ 1 h 119"/>
                    <a:gd name="T42" fmla="*/ 27 w 58"/>
                    <a:gd name="T43" fmla="*/ 1 h 119"/>
                    <a:gd name="T44" fmla="*/ 18 w 58"/>
                    <a:gd name="T45" fmla="*/ 1 h 119"/>
                    <a:gd name="T46" fmla="*/ 8 w 58"/>
                    <a:gd name="T47" fmla="*/ 1 h 119"/>
                    <a:gd name="T48" fmla="*/ 1 w 58"/>
                    <a:gd name="T49" fmla="*/ 1 h 119"/>
                    <a:gd name="T50" fmla="*/ 0 w 58"/>
                    <a:gd name="T51" fmla="*/ 1 h 119"/>
                    <a:gd name="T52" fmla="*/ 2 w 58"/>
                    <a:gd name="T53" fmla="*/ 1 h 119"/>
                    <a:gd name="T54" fmla="*/ 8 w 58"/>
                    <a:gd name="T55" fmla="*/ 1 h 119"/>
                    <a:gd name="T56" fmla="*/ 16 w 58"/>
                    <a:gd name="T57" fmla="*/ 1 h 1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 h="119">
                      <a:moveTo>
                        <a:pt x="16" y="63"/>
                      </a:moveTo>
                      <a:lnTo>
                        <a:pt x="21" y="60"/>
                      </a:lnTo>
                      <a:lnTo>
                        <a:pt x="26" y="54"/>
                      </a:lnTo>
                      <a:lnTo>
                        <a:pt x="32" y="45"/>
                      </a:lnTo>
                      <a:lnTo>
                        <a:pt x="38" y="34"/>
                      </a:lnTo>
                      <a:lnTo>
                        <a:pt x="44" y="25"/>
                      </a:lnTo>
                      <a:lnTo>
                        <a:pt x="50" y="14"/>
                      </a:lnTo>
                      <a:lnTo>
                        <a:pt x="54" y="7"/>
                      </a:lnTo>
                      <a:lnTo>
                        <a:pt x="56" y="2"/>
                      </a:lnTo>
                      <a:lnTo>
                        <a:pt x="58" y="0"/>
                      </a:lnTo>
                      <a:lnTo>
                        <a:pt x="58" y="3"/>
                      </a:lnTo>
                      <a:lnTo>
                        <a:pt x="58" y="14"/>
                      </a:lnTo>
                      <a:lnTo>
                        <a:pt x="57" y="31"/>
                      </a:lnTo>
                      <a:lnTo>
                        <a:pt x="55" y="47"/>
                      </a:lnTo>
                      <a:lnTo>
                        <a:pt x="50" y="60"/>
                      </a:lnTo>
                      <a:lnTo>
                        <a:pt x="43" y="69"/>
                      </a:lnTo>
                      <a:lnTo>
                        <a:pt x="37" y="74"/>
                      </a:lnTo>
                      <a:lnTo>
                        <a:pt x="34" y="79"/>
                      </a:lnTo>
                      <a:lnTo>
                        <a:pt x="31" y="90"/>
                      </a:lnTo>
                      <a:lnTo>
                        <a:pt x="31" y="103"/>
                      </a:lnTo>
                      <a:lnTo>
                        <a:pt x="31" y="112"/>
                      </a:lnTo>
                      <a:lnTo>
                        <a:pt x="27" y="117"/>
                      </a:lnTo>
                      <a:lnTo>
                        <a:pt x="18" y="119"/>
                      </a:lnTo>
                      <a:lnTo>
                        <a:pt x="8" y="116"/>
                      </a:lnTo>
                      <a:lnTo>
                        <a:pt x="1" y="107"/>
                      </a:lnTo>
                      <a:lnTo>
                        <a:pt x="0" y="94"/>
                      </a:lnTo>
                      <a:lnTo>
                        <a:pt x="2" y="79"/>
                      </a:lnTo>
                      <a:lnTo>
                        <a:pt x="8" y="69"/>
                      </a:lnTo>
                      <a:lnTo>
                        <a:pt x="16" y="63"/>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265" dirty="0"/>
                </a:p>
              </p:txBody>
            </p:sp>
            <p:sp>
              <p:nvSpPr>
                <p:cNvPr id="89" name="Freeform 24"/>
                <p:cNvSpPr>
                  <a:spLocks/>
                </p:cNvSpPr>
                <p:nvPr/>
              </p:nvSpPr>
              <p:spPr bwMode="auto">
                <a:xfrm>
                  <a:off x="3515" y="2452"/>
                  <a:ext cx="82" cy="34"/>
                </a:xfrm>
                <a:custGeom>
                  <a:avLst/>
                  <a:gdLst>
                    <a:gd name="T0" fmla="*/ 0 w 82"/>
                    <a:gd name="T1" fmla="*/ 0 h 69"/>
                    <a:gd name="T2" fmla="*/ 3 w 82"/>
                    <a:gd name="T3" fmla="*/ 0 h 69"/>
                    <a:gd name="T4" fmla="*/ 8 w 82"/>
                    <a:gd name="T5" fmla="*/ 0 h 69"/>
                    <a:gd name="T6" fmla="*/ 17 w 82"/>
                    <a:gd name="T7" fmla="*/ 0 h 69"/>
                    <a:gd name="T8" fmla="*/ 26 w 82"/>
                    <a:gd name="T9" fmla="*/ 0 h 69"/>
                    <a:gd name="T10" fmla="*/ 35 w 82"/>
                    <a:gd name="T11" fmla="*/ 0 h 69"/>
                    <a:gd name="T12" fmla="*/ 45 w 82"/>
                    <a:gd name="T13" fmla="*/ 0 h 69"/>
                    <a:gd name="T14" fmla="*/ 54 w 82"/>
                    <a:gd name="T15" fmla="*/ 0 h 69"/>
                    <a:gd name="T16" fmla="*/ 60 w 82"/>
                    <a:gd name="T17" fmla="*/ 0 h 69"/>
                    <a:gd name="T18" fmla="*/ 71 w 82"/>
                    <a:gd name="T19" fmla="*/ 0 h 69"/>
                    <a:gd name="T20" fmla="*/ 80 w 82"/>
                    <a:gd name="T21" fmla="*/ 0 h 69"/>
                    <a:gd name="T22" fmla="*/ 82 w 82"/>
                    <a:gd name="T23" fmla="*/ 0 h 69"/>
                    <a:gd name="T24" fmla="*/ 77 w 82"/>
                    <a:gd name="T25" fmla="*/ 0 h 69"/>
                    <a:gd name="T26" fmla="*/ 71 w 82"/>
                    <a:gd name="T27" fmla="*/ 0 h 69"/>
                    <a:gd name="T28" fmla="*/ 65 w 82"/>
                    <a:gd name="T29" fmla="*/ 0 h 69"/>
                    <a:gd name="T30" fmla="*/ 59 w 82"/>
                    <a:gd name="T31" fmla="*/ 0 h 69"/>
                    <a:gd name="T32" fmla="*/ 53 w 82"/>
                    <a:gd name="T33" fmla="*/ 0 h 69"/>
                    <a:gd name="T34" fmla="*/ 47 w 82"/>
                    <a:gd name="T35" fmla="*/ 0 h 69"/>
                    <a:gd name="T36" fmla="*/ 43 w 82"/>
                    <a:gd name="T37" fmla="*/ 0 h 69"/>
                    <a:gd name="T38" fmla="*/ 41 w 82"/>
                    <a:gd name="T39" fmla="*/ 0 h 69"/>
                    <a:gd name="T40" fmla="*/ 40 w 82"/>
                    <a:gd name="T41" fmla="*/ 0 h 69"/>
                    <a:gd name="T42" fmla="*/ 38 w 82"/>
                    <a:gd name="T43" fmla="*/ 0 h 69"/>
                    <a:gd name="T44" fmla="*/ 33 w 82"/>
                    <a:gd name="T45" fmla="*/ 0 h 69"/>
                    <a:gd name="T46" fmla="*/ 27 w 82"/>
                    <a:gd name="T47" fmla="*/ 0 h 69"/>
                    <a:gd name="T48" fmla="*/ 19 w 82"/>
                    <a:gd name="T49" fmla="*/ 0 h 69"/>
                    <a:gd name="T50" fmla="*/ 12 w 82"/>
                    <a:gd name="T51" fmla="*/ 0 h 69"/>
                    <a:gd name="T52" fmla="*/ 5 w 82"/>
                    <a:gd name="T53" fmla="*/ 0 h 69"/>
                    <a:gd name="T54" fmla="*/ 1 w 82"/>
                    <a:gd name="T55" fmla="*/ 0 h 69"/>
                    <a:gd name="T56" fmla="*/ 0 w 82"/>
                    <a:gd name="T57" fmla="*/ 0 h 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2" h="69">
                      <a:moveTo>
                        <a:pt x="0" y="8"/>
                      </a:moveTo>
                      <a:lnTo>
                        <a:pt x="3" y="0"/>
                      </a:lnTo>
                      <a:lnTo>
                        <a:pt x="8" y="0"/>
                      </a:lnTo>
                      <a:lnTo>
                        <a:pt x="17" y="4"/>
                      </a:lnTo>
                      <a:lnTo>
                        <a:pt x="26" y="11"/>
                      </a:lnTo>
                      <a:lnTo>
                        <a:pt x="35" y="18"/>
                      </a:lnTo>
                      <a:lnTo>
                        <a:pt x="45" y="27"/>
                      </a:lnTo>
                      <a:lnTo>
                        <a:pt x="54" y="37"/>
                      </a:lnTo>
                      <a:lnTo>
                        <a:pt x="60" y="42"/>
                      </a:lnTo>
                      <a:lnTo>
                        <a:pt x="71" y="49"/>
                      </a:lnTo>
                      <a:lnTo>
                        <a:pt x="80" y="58"/>
                      </a:lnTo>
                      <a:lnTo>
                        <a:pt x="82" y="65"/>
                      </a:lnTo>
                      <a:lnTo>
                        <a:pt x="77" y="69"/>
                      </a:lnTo>
                      <a:lnTo>
                        <a:pt x="71" y="69"/>
                      </a:lnTo>
                      <a:lnTo>
                        <a:pt x="65" y="67"/>
                      </a:lnTo>
                      <a:lnTo>
                        <a:pt x="59" y="65"/>
                      </a:lnTo>
                      <a:lnTo>
                        <a:pt x="53" y="64"/>
                      </a:lnTo>
                      <a:lnTo>
                        <a:pt x="47" y="64"/>
                      </a:lnTo>
                      <a:lnTo>
                        <a:pt x="43" y="62"/>
                      </a:lnTo>
                      <a:lnTo>
                        <a:pt x="41" y="60"/>
                      </a:lnTo>
                      <a:lnTo>
                        <a:pt x="40" y="60"/>
                      </a:lnTo>
                      <a:lnTo>
                        <a:pt x="38" y="58"/>
                      </a:lnTo>
                      <a:lnTo>
                        <a:pt x="33" y="55"/>
                      </a:lnTo>
                      <a:lnTo>
                        <a:pt x="27" y="49"/>
                      </a:lnTo>
                      <a:lnTo>
                        <a:pt x="19" y="42"/>
                      </a:lnTo>
                      <a:lnTo>
                        <a:pt x="12" y="33"/>
                      </a:lnTo>
                      <a:lnTo>
                        <a:pt x="5" y="24"/>
                      </a:lnTo>
                      <a:lnTo>
                        <a:pt x="1" y="15"/>
                      </a:lnTo>
                      <a:lnTo>
                        <a:pt x="0" y="8"/>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265" dirty="0"/>
                </a:p>
              </p:txBody>
            </p:sp>
            <p:sp>
              <p:nvSpPr>
                <p:cNvPr id="90" name="Freeform 25"/>
                <p:cNvSpPr>
                  <a:spLocks/>
                </p:cNvSpPr>
                <p:nvPr/>
              </p:nvSpPr>
              <p:spPr bwMode="auto">
                <a:xfrm>
                  <a:off x="4476" y="2653"/>
                  <a:ext cx="58" cy="101"/>
                </a:xfrm>
                <a:custGeom>
                  <a:avLst/>
                  <a:gdLst>
                    <a:gd name="T0" fmla="*/ 39 w 58"/>
                    <a:gd name="T1" fmla="*/ 1 h 201"/>
                    <a:gd name="T2" fmla="*/ 50 w 58"/>
                    <a:gd name="T3" fmla="*/ 0 h 201"/>
                    <a:gd name="T4" fmla="*/ 55 w 58"/>
                    <a:gd name="T5" fmla="*/ 1 h 201"/>
                    <a:gd name="T6" fmla="*/ 58 w 58"/>
                    <a:gd name="T7" fmla="*/ 1 h 201"/>
                    <a:gd name="T8" fmla="*/ 58 w 58"/>
                    <a:gd name="T9" fmla="*/ 1 h 201"/>
                    <a:gd name="T10" fmla="*/ 57 w 58"/>
                    <a:gd name="T11" fmla="*/ 1 h 201"/>
                    <a:gd name="T12" fmla="*/ 55 w 58"/>
                    <a:gd name="T13" fmla="*/ 1 h 201"/>
                    <a:gd name="T14" fmla="*/ 53 w 58"/>
                    <a:gd name="T15" fmla="*/ 1 h 201"/>
                    <a:gd name="T16" fmla="*/ 52 w 58"/>
                    <a:gd name="T17" fmla="*/ 1 h 201"/>
                    <a:gd name="T18" fmla="*/ 52 w 58"/>
                    <a:gd name="T19" fmla="*/ 1 h 201"/>
                    <a:gd name="T20" fmla="*/ 51 w 58"/>
                    <a:gd name="T21" fmla="*/ 1 h 201"/>
                    <a:gd name="T22" fmla="*/ 48 w 58"/>
                    <a:gd name="T23" fmla="*/ 1 h 201"/>
                    <a:gd name="T24" fmla="*/ 46 w 58"/>
                    <a:gd name="T25" fmla="*/ 1 h 201"/>
                    <a:gd name="T26" fmla="*/ 44 w 58"/>
                    <a:gd name="T27" fmla="*/ 1 h 201"/>
                    <a:gd name="T28" fmla="*/ 41 w 58"/>
                    <a:gd name="T29" fmla="*/ 1 h 201"/>
                    <a:gd name="T30" fmla="*/ 35 w 58"/>
                    <a:gd name="T31" fmla="*/ 1 h 201"/>
                    <a:gd name="T32" fmla="*/ 30 w 58"/>
                    <a:gd name="T33" fmla="*/ 1 h 201"/>
                    <a:gd name="T34" fmla="*/ 24 w 58"/>
                    <a:gd name="T35" fmla="*/ 1 h 201"/>
                    <a:gd name="T36" fmla="*/ 18 w 58"/>
                    <a:gd name="T37" fmla="*/ 1 h 201"/>
                    <a:gd name="T38" fmla="*/ 14 w 58"/>
                    <a:gd name="T39" fmla="*/ 1 h 201"/>
                    <a:gd name="T40" fmla="*/ 9 w 58"/>
                    <a:gd name="T41" fmla="*/ 1 h 201"/>
                    <a:gd name="T42" fmla="*/ 4 w 58"/>
                    <a:gd name="T43" fmla="*/ 1 h 201"/>
                    <a:gd name="T44" fmla="*/ 1 w 58"/>
                    <a:gd name="T45" fmla="*/ 1 h 201"/>
                    <a:gd name="T46" fmla="*/ 0 w 58"/>
                    <a:gd name="T47" fmla="*/ 1 h 201"/>
                    <a:gd name="T48" fmla="*/ 1 w 58"/>
                    <a:gd name="T49" fmla="*/ 1 h 201"/>
                    <a:gd name="T50" fmla="*/ 4 w 58"/>
                    <a:gd name="T51" fmla="*/ 1 h 201"/>
                    <a:gd name="T52" fmla="*/ 9 w 58"/>
                    <a:gd name="T53" fmla="*/ 1 h 201"/>
                    <a:gd name="T54" fmla="*/ 17 w 58"/>
                    <a:gd name="T55" fmla="*/ 1 h 201"/>
                    <a:gd name="T56" fmla="*/ 24 w 58"/>
                    <a:gd name="T57" fmla="*/ 1 h 201"/>
                    <a:gd name="T58" fmla="*/ 28 w 58"/>
                    <a:gd name="T59" fmla="*/ 1 h 201"/>
                    <a:gd name="T60" fmla="*/ 31 w 58"/>
                    <a:gd name="T61" fmla="*/ 1 h 201"/>
                    <a:gd name="T62" fmla="*/ 34 w 58"/>
                    <a:gd name="T63" fmla="*/ 1 h 201"/>
                    <a:gd name="T64" fmla="*/ 39 w 58"/>
                    <a:gd name="T65" fmla="*/ 1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8" h="201">
                      <a:moveTo>
                        <a:pt x="39" y="3"/>
                      </a:moveTo>
                      <a:lnTo>
                        <a:pt x="50" y="0"/>
                      </a:lnTo>
                      <a:lnTo>
                        <a:pt x="55" y="3"/>
                      </a:lnTo>
                      <a:lnTo>
                        <a:pt x="58" y="14"/>
                      </a:lnTo>
                      <a:lnTo>
                        <a:pt x="58" y="29"/>
                      </a:lnTo>
                      <a:lnTo>
                        <a:pt x="57" y="45"/>
                      </a:lnTo>
                      <a:lnTo>
                        <a:pt x="55" y="63"/>
                      </a:lnTo>
                      <a:lnTo>
                        <a:pt x="53" y="79"/>
                      </a:lnTo>
                      <a:lnTo>
                        <a:pt x="52" y="94"/>
                      </a:lnTo>
                      <a:lnTo>
                        <a:pt x="52" y="121"/>
                      </a:lnTo>
                      <a:lnTo>
                        <a:pt x="51" y="148"/>
                      </a:lnTo>
                      <a:lnTo>
                        <a:pt x="48" y="172"/>
                      </a:lnTo>
                      <a:lnTo>
                        <a:pt x="46" y="186"/>
                      </a:lnTo>
                      <a:lnTo>
                        <a:pt x="44" y="190"/>
                      </a:lnTo>
                      <a:lnTo>
                        <a:pt x="41" y="193"/>
                      </a:lnTo>
                      <a:lnTo>
                        <a:pt x="35" y="197"/>
                      </a:lnTo>
                      <a:lnTo>
                        <a:pt x="30" y="201"/>
                      </a:lnTo>
                      <a:lnTo>
                        <a:pt x="24" y="201"/>
                      </a:lnTo>
                      <a:lnTo>
                        <a:pt x="18" y="199"/>
                      </a:lnTo>
                      <a:lnTo>
                        <a:pt x="14" y="191"/>
                      </a:lnTo>
                      <a:lnTo>
                        <a:pt x="9" y="182"/>
                      </a:lnTo>
                      <a:lnTo>
                        <a:pt x="4" y="157"/>
                      </a:lnTo>
                      <a:lnTo>
                        <a:pt x="1" y="135"/>
                      </a:lnTo>
                      <a:lnTo>
                        <a:pt x="0" y="117"/>
                      </a:lnTo>
                      <a:lnTo>
                        <a:pt x="1" y="105"/>
                      </a:lnTo>
                      <a:lnTo>
                        <a:pt x="4" y="92"/>
                      </a:lnTo>
                      <a:lnTo>
                        <a:pt x="9" y="78"/>
                      </a:lnTo>
                      <a:lnTo>
                        <a:pt x="17" y="67"/>
                      </a:lnTo>
                      <a:lnTo>
                        <a:pt x="24" y="63"/>
                      </a:lnTo>
                      <a:lnTo>
                        <a:pt x="28" y="54"/>
                      </a:lnTo>
                      <a:lnTo>
                        <a:pt x="31" y="34"/>
                      </a:lnTo>
                      <a:lnTo>
                        <a:pt x="34" y="14"/>
                      </a:lnTo>
                      <a:lnTo>
                        <a:pt x="39" y="3"/>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265" dirty="0"/>
                </a:p>
              </p:txBody>
            </p:sp>
          </p:grpSp>
        </p:grpSp>
        <p:sp>
          <p:nvSpPr>
            <p:cNvPr id="38" name="Line 50"/>
            <p:cNvSpPr>
              <a:spLocks noChangeShapeType="1"/>
            </p:cNvSpPr>
            <p:nvPr/>
          </p:nvSpPr>
          <p:spPr bwMode="auto">
            <a:xfrm flipH="1" flipV="1">
              <a:off x="2908" y="2030"/>
              <a:ext cx="1551" cy="6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65" dirty="0"/>
            </a:p>
          </p:txBody>
        </p:sp>
        <p:sp>
          <p:nvSpPr>
            <p:cNvPr id="39" name="Oval 26"/>
            <p:cNvSpPr>
              <a:spLocks noChangeArrowheads="1"/>
            </p:cNvSpPr>
            <p:nvPr/>
          </p:nvSpPr>
          <p:spPr bwMode="auto">
            <a:xfrm>
              <a:off x="2666" y="1865"/>
              <a:ext cx="58" cy="64"/>
            </a:xfrm>
            <a:prstGeom prst="ellipse">
              <a:avLst/>
            </a:prstGeom>
            <a:solidFill>
              <a:srgbClr val="FF0000"/>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da-DK" altLang="en-US" sz="984" b="1"/>
            </a:p>
          </p:txBody>
        </p:sp>
        <p:sp>
          <p:nvSpPr>
            <p:cNvPr id="40" name="Text Box 29"/>
            <p:cNvSpPr txBox="1">
              <a:spLocks noChangeArrowheads="1"/>
            </p:cNvSpPr>
            <p:nvPr/>
          </p:nvSpPr>
          <p:spPr bwMode="auto">
            <a:xfrm>
              <a:off x="3886" y="2901"/>
              <a:ext cx="1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1400">
                  <a:solidFill>
                    <a:schemeClr val="tx1"/>
                  </a:solidFill>
                  <a:latin typeface="Arial" charset="0"/>
                </a:defRPr>
              </a:lvl1pPr>
              <a:lvl2pPr marL="742950" indent="-285750" defTabSz="762000">
                <a:defRPr sz="1400">
                  <a:solidFill>
                    <a:schemeClr val="tx1"/>
                  </a:solidFill>
                  <a:latin typeface="Arial" charset="0"/>
                </a:defRPr>
              </a:lvl2pPr>
              <a:lvl3pPr marL="1143000" indent="-228600" defTabSz="762000">
                <a:defRPr sz="1400">
                  <a:solidFill>
                    <a:schemeClr val="tx1"/>
                  </a:solidFill>
                  <a:latin typeface="Arial" charset="0"/>
                </a:defRPr>
              </a:lvl3pPr>
              <a:lvl4pPr marL="1600200" indent="-228600" defTabSz="762000">
                <a:defRPr sz="1400">
                  <a:solidFill>
                    <a:schemeClr val="tx1"/>
                  </a:solidFill>
                  <a:latin typeface="Arial" charset="0"/>
                </a:defRPr>
              </a:lvl4pPr>
              <a:lvl5pPr marL="2057400" indent="-228600" defTabSz="762000">
                <a:defRPr sz="1400">
                  <a:solidFill>
                    <a:schemeClr val="tx1"/>
                  </a:solidFill>
                  <a:latin typeface="Arial" charset="0"/>
                </a:defRPr>
              </a:lvl5pPr>
              <a:lvl6pPr marL="2514600" indent="-228600" defTabSz="762000" eaLnBrk="0" fontAlgn="base" hangingPunct="0">
                <a:spcBef>
                  <a:spcPct val="0"/>
                </a:spcBef>
                <a:spcAft>
                  <a:spcPct val="0"/>
                </a:spcAft>
                <a:defRPr sz="1400">
                  <a:solidFill>
                    <a:schemeClr val="tx1"/>
                  </a:solidFill>
                  <a:latin typeface="Arial" charset="0"/>
                </a:defRPr>
              </a:lvl6pPr>
              <a:lvl7pPr marL="2971800" indent="-228600" defTabSz="762000" eaLnBrk="0" fontAlgn="base" hangingPunct="0">
                <a:spcBef>
                  <a:spcPct val="0"/>
                </a:spcBef>
                <a:spcAft>
                  <a:spcPct val="0"/>
                </a:spcAft>
                <a:defRPr sz="1400">
                  <a:solidFill>
                    <a:schemeClr val="tx1"/>
                  </a:solidFill>
                  <a:latin typeface="Arial" charset="0"/>
                </a:defRPr>
              </a:lvl7pPr>
              <a:lvl8pPr marL="3429000" indent="-228600" defTabSz="762000" eaLnBrk="0" fontAlgn="base" hangingPunct="0">
                <a:spcBef>
                  <a:spcPct val="0"/>
                </a:spcBef>
                <a:spcAft>
                  <a:spcPct val="0"/>
                </a:spcAft>
                <a:defRPr sz="1400">
                  <a:solidFill>
                    <a:schemeClr val="tx1"/>
                  </a:solidFill>
                  <a:latin typeface="Arial" charset="0"/>
                </a:defRPr>
              </a:lvl8pPr>
              <a:lvl9pPr marL="3886200" indent="-228600" defTabSz="762000" eaLnBrk="0" fontAlgn="base" hangingPunct="0">
                <a:spcBef>
                  <a:spcPct val="0"/>
                </a:spcBef>
                <a:spcAft>
                  <a:spcPct val="0"/>
                </a:spcAft>
                <a:defRPr sz="1400">
                  <a:solidFill>
                    <a:schemeClr val="tx1"/>
                  </a:solidFill>
                  <a:latin typeface="Arial" charset="0"/>
                </a:defRPr>
              </a:lvl9pPr>
            </a:lstStyle>
            <a:p>
              <a:pPr>
                <a:spcBef>
                  <a:spcPct val="50000"/>
                </a:spcBef>
              </a:pPr>
              <a:endParaRPr lang="da-DK" altLang="en-US" sz="1195" b="1">
                <a:solidFill>
                  <a:schemeClr val="tx2"/>
                </a:solidFill>
                <a:ea typeface="ＭＳ Ｐゴシック" pitchFamily="34" charset="-128"/>
              </a:endParaRPr>
            </a:p>
          </p:txBody>
        </p:sp>
        <p:sp>
          <p:nvSpPr>
            <p:cNvPr id="41" name="Oval 30"/>
            <p:cNvSpPr>
              <a:spLocks noChangeArrowheads="1"/>
            </p:cNvSpPr>
            <p:nvPr/>
          </p:nvSpPr>
          <p:spPr bwMode="auto">
            <a:xfrm>
              <a:off x="2874" y="1979"/>
              <a:ext cx="55" cy="62"/>
            </a:xfrm>
            <a:prstGeom prst="ellipse">
              <a:avLst/>
            </a:prstGeom>
            <a:solidFill>
              <a:srgbClr val="FF0000"/>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endParaRPr lang="da-DK" altLang="en-US" sz="2390" b="1"/>
            </a:p>
          </p:txBody>
        </p:sp>
        <p:sp>
          <p:nvSpPr>
            <p:cNvPr id="42" name="Oval 32"/>
            <p:cNvSpPr>
              <a:spLocks noChangeArrowheads="1"/>
            </p:cNvSpPr>
            <p:nvPr/>
          </p:nvSpPr>
          <p:spPr bwMode="auto">
            <a:xfrm>
              <a:off x="2651" y="1778"/>
              <a:ext cx="58" cy="64"/>
            </a:xfrm>
            <a:prstGeom prst="ellipse">
              <a:avLst/>
            </a:prstGeom>
            <a:solidFill>
              <a:srgbClr val="FF0000"/>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endParaRPr lang="da-DK" altLang="en-US" sz="984" b="1"/>
            </a:p>
          </p:txBody>
        </p:sp>
        <p:pic>
          <p:nvPicPr>
            <p:cNvPr id="43" name="Picture 38" descr="IP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 y="254"/>
              <a:ext cx="944" cy="1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39" descr="BTG plant-1"/>
            <p:cNvPicPr>
              <a:picLocks noChangeAspect="1" noChangeArrowheads="1"/>
            </p:cNvPicPr>
            <p:nvPr/>
          </p:nvPicPr>
          <p:blipFill rotWithShape="1">
            <a:blip r:embed="rId4">
              <a:extLst>
                <a:ext uri="{28A0092B-C50C-407E-A947-70E740481C1C}">
                  <a14:useLocalDpi xmlns:a14="http://schemas.microsoft.com/office/drawing/2010/main" val="0"/>
                </a:ext>
              </a:extLst>
            </a:blip>
            <a:srcRect l="23282" t="2661" r="12007" b="27294"/>
            <a:stretch/>
          </p:blipFill>
          <p:spPr bwMode="auto">
            <a:xfrm>
              <a:off x="4515" y="2238"/>
              <a:ext cx="1194" cy="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 Box 40"/>
            <p:cNvSpPr txBox="1">
              <a:spLocks noChangeArrowheads="1"/>
            </p:cNvSpPr>
            <p:nvPr/>
          </p:nvSpPr>
          <p:spPr bwMode="auto">
            <a:xfrm>
              <a:off x="4297" y="1665"/>
              <a:ext cx="1111"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defRPr/>
              </a:pPr>
              <a:r>
                <a:rPr lang="en-GB" sz="1265" b="1" dirty="0">
                  <a:latin typeface="+mn-lt"/>
                  <a:ea typeface="ＭＳ Ｐゴシック" pitchFamily="34" charset="-128"/>
                </a:rPr>
                <a:t>IPC Denmark </a:t>
              </a:r>
            </a:p>
          </p:txBody>
        </p:sp>
        <p:sp>
          <p:nvSpPr>
            <p:cNvPr id="46" name="Text Box 41"/>
            <p:cNvSpPr txBox="1">
              <a:spLocks noChangeArrowheads="1"/>
            </p:cNvSpPr>
            <p:nvPr/>
          </p:nvSpPr>
          <p:spPr bwMode="auto">
            <a:xfrm>
              <a:off x="2380" y="3027"/>
              <a:ext cx="1247"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defRPr/>
              </a:pPr>
              <a:r>
                <a:rPr lang="en-GB" sz="1265" b="1" dirty="0">
                  <a:latin typeface="+mn-lt"/>
                  <a:ea typeface="ＭＳ Ｐゴシック" pitchFamily="34" charset="-128"/>
                </a:rPr>
                <a:t>FGLAG, Switzerland</a:t>
              </a:r>
            </a:p>
          </p:txBody>
        </p:sp>
        <p:sp>
          <p:nvSpPr>
            <p:cNvPr id="47" name="Line 43"/>
            <p:cNvSpPr>
              <a:spLocks noChangeShapeType="1"/>
            </p:cNvSpPr>
            <p:nvPr/>
          </p:nvSpPr>
          <p:spPr bwMode="auto">
            <a:xfrm flipV="1">
              <a:off x="2339" y="1901"/>
              <a:ext cx="390" cy="131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65" dirty="0"/>
            </a:p>
          </p:txBody>
        </p:sp>
        <p:sp>
          <p:nvSpPr>
            <p:cNvPr id="48" name="Text Box 46"/>
            <p:cNvSpPr txBox="1">
              <a:spLocks noChangeArrowheads="1"/>
            </p:cNvSpPr>
            <p:nvPr/>
          </p:nvSpPr>
          <p:spPr bwMode="auto">
            <a:xfrm>
              <a:off x="3932" y="2243"/>
              <a:ext cx="1002"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defRPr/>
              </a:pPr>
              <a:r>
                <a:rPr lang="da-DK" sz="1265" b="1" dirty="0">
                  <a:latin typeface="+mn-lt"/>
                  <a:ea typeface="ＭＳ Ｐゴシック" pitchFamily="34" charset="-128"/>
                </a:rPr>
                <a:t>BTG, Israel</a:t>
              </a:r>
              <a:endParaRPr lang="en-GB" sz="1265" b="1" dirty="0">
                <a:latin typeface="+mn-lt"/>
                <a:ea typeface="ＭＳ Ｐゴシック" pitchFamily="34" charset="-128"/>
              </a:endParaRPr>
            </a:p>
          </p:txBody>
        </p:sp>
        <p:pic>
          <p:nvPicPr>
            <p:cNvPr id="49" name="Picture 47" descr="st pre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 y="2415"/>
              <a:ext cx="1402" cy="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Line 49"/>
            <p:cNvSpPr>
              <a:spLocks noChangeShapeType="1"/>
            </p:cNvSpPr>
            <p:nvPr/>
          </p:nvSpPr>
          <p:spPr bwMode="auto">
            <a:xfrm flipH="1" flipV="1">
              <a:off x="4286" y="1026"/>
              <a:ext cx="499" cy="1179"/>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65" dirty="0"/>
            </a:p>
          </p:txBody>
        </p:sp>
        <p:sp>
          <p:nvSpPr>
            <p:cNvPr id="51" name="Line 52"/>
            <p:cNvSpPr>
              <a:spLocks noChangeShapeType="1"/>
            </p:cNvSpPr>
            <p:nvPr/>
          </p:nvSpPr>
          <p:spPr bwMode="auto">
            <a:xfrm flipH="1" flipV="1">
              <a:off x="3296" y="2276"/>
              <a:ext cx="812" cy="104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65" dirty="0"/>
            </a:p>
          </p:txBody>
        </p:sp>
        <p:sp>
          <p:nvSpPr>
            <p:cNvPr id="52" name="Oval 54"/>
            <p:cNvSpPr>
              <a:spLocks noChangeArrowheads="1"/>
            </p:cNvSpPr>
            <p:nvPr/>
          </p:nvSpPr>
          <p:spPr bwMode="auto">
            <a:xfrm>
              <a:off x="3232" y="2213"/>
              <a:ext cx="55" cy="62"/>
            </a:xfrm>
            <a:prstGeom prst="ellipse">
              <a:avLst/>
            </a:prstGeom>
            <a:solidFill>
              <a:srgbClr val="FF0000"/>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endParaRPr lang="da-DK" altLang="en-US" sz="2390" b="1"/>
            </a:p>
          </p:txBody>
        </p:sp>
        <p:sp>
          <p:nvSpPr>
            <p:cNvPr id="53" name="Text Box 55"/>
            <p:cNvSpPr txBox="1">
              <a:spLocks noChangeArrowheads="1"/>
            </p:cNvSpPr>
            <p:nvPr/>
          </p:nvSpPr>
          <p:spPr bwMode="auto">
            <a:xfrm>
              <a:off x="4059" y="3132"/>
              <a:ext cx="726"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defRPr/>
              </a:pPr>
              <a:r>
                <a:rPr lang="da-DK" sz="1265" b="1" dirty="0">
                  <a:latin typeface="+mn-lt"/>
                  <a:ea typeface="ＭＳ Ｐゴシック" pitchFamily="34" charset="-128"/>
                </a:rPr>
                <a:t>IPC India</a:t>
              </a:r>
              <a:endParaRPr lang="en-GB" sz="1265" b="1" dirty="0">
                <a:latin typeface="+mn-lt"/>
                <a:ea typeface="ＭＳ Ｐゴシック" pitchFamily="34" charset="-128"/>
              </a:endParaRPr>
            </a:p>
          </p:txBody>
        </p:sp>
        <p:sp>
          <p:nvSpPr>
            <p:cNvPr id="54" name="Text Box 56"/>
            <p:cNvSpPr txBox="1">
              <a:spLocks noChangeArrowheads="1"/>
            </p:cNvSpPr>
            <p:nvPr/>
          </p:nvSpPr>
          <p:spPr bwMode="auto">
            <a:xfrm>
              <a:off x="285" y="2968"/>
              <a:ext cx="895"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defRPr/>
              </a:pPr>
              <a:r>
                <a:rPr lang="en-GB" sz="1265" b="1" dirty="0">
                  <a:latin typeface="+mn-lt"/>
                  <a:ea typeface="ＭＳ Ｐゴシック" pitchFamily="34" charset="-128"/>
                </a:rPr>
                <a:t>FICSA Switzerland</a:t>
              </a:r>
            </a:p>
          </p:txBody>
        </p:sp>
        <p:sp>
          <p:nvSpPr>
            <p:cNvPr id="55" name="Line 57"/>
            <p:cNvSpPr>
              <a:spLocks noChangeShapeType="1"/>
            </p:cNvSpPr>
            <p:nvPr/>
          </p:nvSpPr>
          <p:spPr bwMode="auto">
            <a:xfrm flipV="1">
              <a:off x="1607" y="1901"/>
              <a:ext cx="1094" cy="106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65" dirty="0"/>
            </a:p>
          </p:txBody>
        </p:sp>
        <p:pic>
          <p:nvPicPr>
            <p:cNvPr id="56" name="Picture 62"/>
            <p:cNvPicPr>
              <a:picLocks noChangeAspect="1" noChangeArrowheads="1"/>
            </p:cNvPicPr>
            <p:nvPr/>
          </p:nvPicPr>
          <p:blipFill>
            <a:blip r:embed="rId6">
              <a:extLst>
                <a:ext uri="{28A0092B-C50C-407E-A947-70E740481C1C}">
                  <a14:useLocalDpi xmlns:a14="http://schemas.microsoft.com/office/drawing/2010/main" val="0"/>
                </a:ext>
              </a:extLst>
            </a:blip>
            <a:srcRect l="14455" t="8673" r="14455" b="24385"/>
            <a:stretch>
              <a:fillRect/>
            </a:stretch>
          </p:blipFill>
          <p:spPr bwMode="auto">
            <a:xfrm>
              <a:off x="1862" y="3287"/>
              <a:ext cx="1434" cy="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Oval 63"/>
            <p:cNvSpPr>
              <a:spLocks noChangeArrowheads="1"/>
            </p:cNvSpPr>
            <p:nvPr/>
          </p:nvSpPr>
          <p:spPr bwMode="auto">
            <a:xfrm>
              <a:off x="3232" y="2213"/>
              <a:ext cx="55" cy="62"/>
            </a:xfrm>
            <a:prstGeom prst="ellipse">
              <a:avLst/>
            </a:prstGeom>
            <a:solidFill>
              <a:srgbClr val="FF0000"/>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endParaRPr lang="da-DK" altLang="en-US" sz="2390" b="1"/>
            </a:p>
          </p:txBody>
        </p:sp>
        <p:sp>
          <p:nvSpPr>
            <p:cNvPr id="58" name="Oval 64"/>
            <p:cNvSpPr>
              <a:spLocks noChangeArrowheads="1"/>
            </p:cNvSpPr>
            <p:nvPr/>
          </p:nvSpPr>
          <p:spPr bwMode="auto">
            <a:xfrm>
              <a:off x="3770" y="2012"/>
              <a:ext cx="53" cy="61"/>
            </a:xfrm>
            <a:prstGeom prst="ellipse">
              <a:avLst/>
            </a:prstGeom>
            <a:solidFill>
              <a:srgbClr val="FFC000"/>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endParaRPr lang="da-DK" altLang="en-US" sz="2390" b="1"/>
            </a:p>
          </p:txBody>
        </p:sp>
        <p:sp>
          <p:nvSpPr>
            <p:cNvPr id="59" name="Oval 65"/>
            <p:cNvSpPr>
              <a:spLocks noChangeArrowheads="1"/>
            </p:cNvSpPr>
            <p:nvPr/>
          </p:nvSpPr>
          <p:spPr bwMode="auto">
            <a:xfrm>
              <a:off x="3716" y="1762"/>
              <a:ext cx="55" cy="51"/>
            </a:xfrm>
            <a:prstGeom prst="ellipse">
              <a:avLst/>
            </a:prstGeom>
            <a:solidFill>
              <a:srgbClr val="EAB200"/>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endParaRPr lang="da-DK" altLang="en-US" sz="2390" b="1"/>
            </a:p>
          </p:txBody>
        </p:sp>
        <p:sp>
          <p:nvSpPr>
            <p:cNvPr id="60" name="Oval 66"/>
            <p:cNvSpPr>
              <a:spLocks noChangeArrowheads="1"/>
            </p:cNvSpPr>
            <p:nvPr/>
          </p:nvSpPr>
          <p:spPr bwMode="auto">
            <a:xfrm>
              <a:off x="2009" y="1870"/>
              <a:ext cx="55" cy="62"/>
            </a:xfrm>
            <a:prstGeom prst="ellipse">
              <a:avLst/>
            </a:prstGeom>
            <a:solidFill>
              <a:srgbClr val="C00000"/>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endParaRPr lang="da-DK" altLang="en-US" sz="2390" b="1"/>
            </a:p>
          </p:txBody>
        </p:sp>
        <p:sp>
          <p:nvSpPr>
            <p:cNvPr id="61" name="Text Box 69"/>
            <p:cNvSpPr txBox="1">
              <a:spLocks noChangeArrowheads="1"/>
            </p:cNvSpPr>
            <p:nvPr/>
          </p:nvSpPr>
          <p:spPr bwMode="auto">
            <a:xfrm>
              <a:off x="5424" y="4108"/>
              <a:ext cx="18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endParaRPr lang="en-GB" altLang="en-US" sz="1195" b="1" dirty="0">
                <a:ea typeface="ＭＳ Ｐゴシック" pitchFamily="34" charset="-128"/>
              </a:endParaRPr>
            </a:p>
          </p:txBody>
        </p:sp>
        <p:sp>
          <p:nvSpPr>
            <p:cNvPr id="62" name="Oval 70"/>
            <p:cNvSpPr>
              <a:spLocks noChangeArrowheads="1"/>
            </p:cNvSpPr>
            <p:nvPr/>
          </p:nvSpPr>
          <p:spPr bwMode="auto">
            <a:xfrm>
              <a:off x="2560" y="1773"/>
              <a:ext cx="55" cy="62"/>
            </a:xfrm>
            <a:prstGeom prst="ellipse">
              <a:avLst/>
            </a:prstGeom>
            <a:solidFill>
              <a:srgbClr val="FF0000"/>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endParaRPr lang="da-DK" altLang="en-US" sz="2390" b="1"/>
            </a:p>
          </p:txBody>
        </p:sp>
        <p:sp>
          <p:nvSpPr>
            <p:cNvPr id="63" name="Line 71"/>
            <p:cNvSpPr>
              <a:spLocks noChangeShapeType="1"/>
            </p:cNvSpPr>
            <p:nvPr/>
          </p:nvSpPr>
          <p:spPr bwMode="auto">
            <a:xfrm rot="2822774" flipV="1">
              <a:off x="864" y="1381"/>
              <a:ext cx="1162" cy="53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65" dirty="0"/>
            </a:p>
          </p:txBody>
        </p:sp>
        <p:sp>
          <p:nvSpPr>
            <p:cNvPr id="64" name="Text Box 73"/>
            <p:cNvSpPr txBox="1">
              <a:spLocks noChangeArrowheads="1"/>
            </p:cNvSpPr>
            <p:nvPr/>
          </p:nvSpPr>
          <p:spPr bwMode="auto">
            <a:xfrm>
              <a:off x="2732" y="1336"/>
              <a:ext cx="936"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defRPr/>
              </a:pPr>
              <a:r>
                <a:rPr lang="da-DK" sz="1265" b="1" dirty="0">
                  <a:latin typeface="+mn-lt"/>
                  <a:ea typeface="ＭＳ Ｐゴシック" pitchFamily="34" charset="-128"/>
                </a:rPr>
                <a:t>FCT, Scotland</a:t>
              </a:r>
              <a:endParaRPr lang="en-GB" sz="1265" b="1" dirty="0">
                <a:latin typeface="+mn-lt"/>
                <a:ea typeface="ＭＳ Ｐゴシック" pitchFamily="34" charset="-128"/>
              </a:endParaRPr>
            </a:p>
          </p:txBody>
        </p:sp>
        <p:sp>
          <p:nvSpPr>
            <p:cNvPr id="65" name="Line 48"/>
            <p:cNvSpPr>
              <a:spLocks noChangeShapeType="1"/>
            </p:cNvSpPr>
            <p:nvPr/>
          </p:nvSpPr>
          <p:spPr bwMode="auto">
            <a:xfrm flipV="1">
              <a:off x="2683" y="1200"/>
              <a:ext cx="1603" cy="61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65" dirty="0"/>
            </a:p>
          </p:txBody>
        </p:sp>
        <p:pic>
          <p:nvPicPr>
            <p:cNvPr id="66" name="Picture 61" descr="IPC Building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 y="3287"/>
              <a:ext cx="1210" cy="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 Box 56"/>
            <p:cNvSpPr txBox="1">
              <a:spLocks noChangeArrowheads="1"/>
            </p:cNvSpPr>
            <p:nvPr/>
          </p:nvSpPr>
          <p:spPr bwMode="auto">
            <a:xfrm>
              <a:off x="369" y="1436"/>
              <a:ext cx="482"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defRPr/>
              </a:pPr>
              <a:r>
                <a:rPr lang="en-GB" sz="1265" b="1" dirty="0">
                  <a:latin typeface="+mn-lt"/>
                  <a:ea typeface="ＭＳ Ｐゴシック" pitchFamily="34" charset="-128"/>
                </a:rPr>
                <a:t>FIPCUS</a:t>
              </a:r>
            </a:p>
          </p:txBody>
        </p:sp>
      </p:grpSp>
      <p:sp>
        <p:nvSpPr>
          <p:cNvPr id="3" name="TextBox 2"/>
          <p:cNvSpPr txBox="1"/>
          <p:nvPr/>
        </p:nvSpPr>
        <p:spPr>
          <a:xfrm>
            <a:off x="1940380" y="180925"/>
            <a:ext cx="5208157" cy="611578"/>
          </a:xfrm>
          <a:prstGeom prst="rect">
            <a:avLst/>
          </a:prstGeom>
          <a:noFill/>
        </p:spPr>
        <p:txBody>
          <a:bodyPr wrap="none" rtlCol="0">
            <a:spAutoFit/>
          </a:bodyPr>
          <a:lstStyle/>
          <a:p>
            <a:r>
              <a:rPr lang="en-GB" sz="3374" b="1" dirty="0">
                <a:latin typeface="+mj-lt"/>
              </a:rPr>
              <a:t>GPRD Geographical locations</a:t>
            </a:r>
          </a:p>
        </p:txBody>
      </p:sp>
      <p:cxnSp>
        <p:nvCxnSpPr>
          <p:cNvPr id="5" name="Straight Connector 4"/>
          <p:cNvCxnSpPr/>
          <p:nvPr/>
        </p:nvCxnSpPr>
        <p:spPr>
          <a:xfrm>
            <a:off x="4472335" y="5379356"/>
            <a:ext cx="866749"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472335" y="5379357"/>
            <a:ext cx="866749" cy="506169"/>
          </a:xfrm>
          <a:prstGeom prst="rect">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65" dirty="0"/>
          </a:p>
        </p:txBody>
      </p:sp>
      <p:pic>
        <p:nvPicPr>
          <p:cNvPr id="91" name="Content Placeholder 6" descr="IMG_5438"/>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35433" y="627262"/>
            <a:ext cx="2200824" cy="1545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 name="Picture 5"/>
          <p:cNvPicPr>
            <a:picLocks noChangeAspect="1" noChangeArrowheads="1"/>
          </p:cNvPicPr>
          <p:nvPr/>
        </p:nvPicPr>
        <p:blipFill rotWithShape="1">
          <a:blip r:embed="rId9">
            <a:extLst>
              <a:ext uri="{28A0092B-C50C-407E-A947-70E740481C1C}">
                <a14:useLocalDpi xmlns:a14="http://schemas.microsoft.com/office/drawing/2010/main" val="0"/>
              </a:ext>
            </a:extLst>
          </a:blip>
          <a:srcRect t="-7680" r="-19332"/>
          <a:stretch/>
        </p:blipFill>
        <p:spPr bwMode="auto">
          <a:xfrm>
            <a:off x="1792187" y="569503"/>
            <a:ext cx="2564971" cy="1732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 name="Line 71"/>
          <p:cNvSpPr>
            <a:spLocks noChangeShapeType="1"/>
          </p:cNvSpPr>
          <p:nvPr/>
        </p:nvSpPr>
        <p:spPr bwMode="auto">
          <a:xfrm rot="2822774">
            <a:off x="5464458" y="2249294"/>
            <a:ext cx="496399" cy="65725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65" dirty="0"/>
          </a:p>
        </p:txBody>
      </p:sp>
      <p:pic>
        <p:nvPicPr>
          <p:cNvPr id="94" name="Picture 2" descr="http://intranet.ferring.com/sites/glob_pharm_RD/Templates/Shared%20Documents/GPRD%20Logo/GPRD%20logo%20transparent%20COLOUR.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67740" y="6117169"/>
            <a:ext cx="859284" cy="71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3528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292" y="193675"/>
            <a:ext cx="9510792" cy="1143000"/>
          </a:xfrm>
        </p:spPr>
        <p:txBody>
          <a:bodyPr>
            <a:normAutofit fontScale="90000"/>
          </a:bodyPr>
          <a:lstStyle/>
          <a:p>
            <a:r>
              <a:rPr lang="en-GB" dirty="0"/>
              <a:t>Ferring investment in drug delivery technologies </a:t>
            </a:r>
          </a:p>
        </p:txBody>
      </p:sp>
      <p:sp>
        <p:nvSpPr>
          <p:cNvPr id="3" name="Content Placeholder 2"/>
          <p:cNvSpPr>
            <a:spLocks noGrp="1"/>
          </p:cNvSpPr>
          <p:nvPr>
            <p:ph idx="1"/>
          </p:nvPr>
        </p:nvSpPr>
        <p:spPr/>
        <p:txBody>
          <a:bodyPr/>
          <a:lstStyle/>
          <a:p>
            <a:r>
              <a:rPr lang="en-GB" dirty="0">
                <a:solidFill>
                  <a:schemeClr val="tx1">
                    <a:lumMod val="75000"/>
                  </a:schemeClr>
                </a:solidFill>
              </a:rPr>
              <a:t>Since the last CRS India meeting in: </a:t>
            </a:r>
          </a:p>
          <a:p>
            <a:pPr lvl="1"/>
            <a:r>
              <a:rPr lang="en-GB" dirty="0">
                <a:solidFill>
                  <a:schemeClr val="tx1">
                    <a:lumMod val="75000"/>
                  </a:schemeClr>
                </a:solidFill>
              </a:rPr>
              <a:t>Brazil</a:t>
            </a:r>
          </a:p>
          <a:p>
            <a:pPr lvl="2"/>
            <a:r>
              <a:rPr lang="en-GB" dirty="0">
                <a:solidFill>
                  <a:schemeClr val="tx1">
                    <a:lumMod val="75000"/>
                  </a:schemeClr>
                </a:solidFill>
              </a:rPr>
              <a:t>Ferring Innovation Brazil laboratories opened</a:t>
            </a:r>
          </a:p>
          <a:p>
            <a:pPr lvl="2"/>
            <a:r>
              <a:rPr lang="en-GB" dirty="0">
                <a:solidFill>
                  <a:schemeClr val="tx1">
                    <a:lumMod val="75000"/>
                  </a:schemeClr>
                </a:solidFill>
              </a:rPr>
              <a:t>Ache collaboration on nanotechnology</a:t>
            </a:r>
          </a:p>
          <a:p>
            <a:pPr lvl="1"/>
            <a:r>
              <a:rPr lang="en-GB" dirty="0">
                <a:solidFill>
                  <a:schemeClr val="tx1">
                    <a:lumMod val="75000"/>
                  </a:schemeClr>
                </a:solidFill>
              </a:rPr>
              <a:t>Russia – collaboration established with Mendeleev University</a:t>
            </a:r>
          </a:p>
          <a:p>
            <a:pPr lvl="1"/>
            <a:r>
              <a:rPr lang="en-GB" dirty="0">
                <a:solidFill>
                  <a:schemeClr val="tx1">
                    <a:lumMod val="75000"/>
                  </a:schemeClr>
                </a:solidFill>
              </a:rPr>
              <a:t>India  - nanotechnology laboratory opened</a:t>
            </a:r>
          </a:p>
          <a:p>
            <a:pPr lvl="1"/>
            <a:r>
              <a:rPr lang="en-GB" dirty="0">
                <a:solidFill>
                  <a:schemeClr val="tx1">
                    <a:lumMod val="75000"/>
                  </a:schemeClr>
                </a:solidFill>
              </a:rPr>
              <a:t>China </a:t>
            </a:r>
          </a:p>
          <a:p>
            <a:pPr lvl="2"/>
            <a:r>
              <a:rPr lang="en-GB" dirty="0">
                <a:solidFill>
                  <a:schemeClr val="tx1">
                    <a:lumMod val="75000"/>
                  </a:schemeClr>
                </a:solidFill>
              </a:rPr>
              <a:t>Ferring Institute of Reproductive Medicine collaboration</a:t>
            </a:r>
          </a:p>
          <a:p>
            <a:pPr lvl="2"/>
            <a:r>
              <a:rPr lang="en-GB" dirty="0">
                <a:solidFill>
                  <a:schemeClr val="tx1">
                    <a:lumMod val="75000"/>
                  </a:schemeClr>
                </a:solidFill>
              </a:rPr>
              <a:t>microencapsulation laboratory at Chinese Academy of Science</a:t>
            </a:r>
          </a:p>
        </p:txBody>
      </p:sp>
    </p:spTree>
    <p:extLst>
      <p:ext uri="{BB962C8B-B14F-4D97-AF65-F5344CB8AC3E}">
        <p14:creationId xmlns:p14="http://schemas.microsoft.com/office/powerpoint/2010/main" val="761265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3"/>
          <p:cNvSpPr txBox="1">
            <a:spLocks/>
          </p:cNvSpPr>
          <p:nvPr/>
        </p:nvSpPr>
        <p:spPr bwMode="auto">
          <a:xfrm>
            <a:off x="2117108" y="4286288"/>
            <a:ext cx="8170939" cy="110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000000"/>
                </a:solidFill>
                <a:latin typeface="+mn-lt"/>
                <a:ea typeface="MS PGothic" panose="020B0600070205080204" pitchFamily="34" charset="-128"/>
                <a:cs typeface="MS PGothic" panose="020B0600070205080204" pitchFamily="34" charset="-128"/>
              </a:defRPr>
            </a:lvl1pPr>
            <a:lvl2pPr marL="742950" indent="-285750" algn="l" defTabSz="457200" rtl="0" eaLnBrk="0" fontAlgn="base" hangingPunct="0">
              <a:spcBef>
                <a:spcPct val="20000"/>
              </a:spcBef>
              <a:spcAft>
                <a:spcPct val="0"/>
              </a:spcAft>
              <a:buFont typeface="Arial" panose="020B0604020202020204" pitchFamily="34" charset="0"/>
              <a:buChar char="–"/>
              <a:defRPr kern="1200">
                <a:solidFill>
                  <a:srgbClr val="000000"/>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0000"/>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rgbClr val="000000"/>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kern="1200">
                <a:solidFill>
                  <a:srgbClr val="000000"/>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sz="2000" dirty="0">
              <a:solidFill>
                <a:srgbClr val="0088CE"/>
              </a:solidFill>
            </a:endParaRPr>
          </a:p>
          <a:p>
            <a:pPr marL="0" indent="0" algn="ctr">
              <a:buNone/>
            </a:pPr>
            <a:r>
              <a:rPr lang="en-US" sz="2800" b="1" dirty="0">
                <a:solidFill>
                  <a:srgbClr val="660066"/>
                </a:solidFill>
              </a:rPr>
              <a:t>R&amp;D and Research collaborations</a:t>
            </a:r>
            <a:r>
              <a:rPr lang="en-US" sz="2000" b="1" dirty="0">
                <a:solidFill>
                  <a:srgbClr val="0088CE"/>
                </a:solidFill>
              </a:rPr>
              <a:t> </a:t>
            </a:r>
            <a:br>
              <a:rPr lang="en-US" sz="2000" b="1" dirty="0">
                <a:solidFill>
                  <a:srgbClr val="0088CE"/>
                </a:solidFill>
              </a:rPr>
            </a:br>
            <a:endParaRPr lang="en-US" sz="1200" dirty="0">
              <a:solidFill>
                <a:srgbClr val="454852"/>
              </a:solidFill>
            </a:endParaRPr>
          </a:p>
        </p:txBody>
      </p:sp>
      <p:pic>
        <p:nvPicPr>
          <p:cNvPr id="22" name="Picture 2" descr="NO_REPLY_Scan_To_Mail_From_Sharp_MFD@ferring.com_20150112_195625.jpg"/>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t="5008" b="25891"/>
          <a:stretch/>
        </p:blipFill>
        <p:spPr bwMode="auto">
          <a:xfrm>
            <a:off x="2575124" y="678407"/>
            <a:ext cx="7093077" cy="256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524001" y="0"/>
            <a:ext cx="9148018" cy="397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a:cs typeface="Arial"/>
              </a:rPr>
              <a:t>Ferring TOMORROW</a:t>
            </a:r>
          </a:p>
        </p:txBody>
      </p:sp>
      <p:sp>
        <p:nvSpPr>
          <p:cNvPr id="10" name="Slide Number Placeholder 1"/>
          <p:cNvSpPr txBox="1">
            <a:spLocks/>
          </p:cNvSpPr>
          <p:nvPr/>
        </p:nvSpPr>
        <p:spPr>
          <a:xfrm>
            <a:off x="1663972" y="6492878"/>
            <a:ext cx="514378"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89B0DC"/>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defRPr/>
            </a:pPr>
            <a:fld id="{5AAE7B44-BD20-4140-9E27-EC1AA95B7BB2}" type="slidenum">
              <a:rPr lang="en-US" altLang="en-US" sz="1050" b="1">
                <a:solidFill>
                  <a:schemeClr val="bg1"/>
                </a:solidFill>
              </a:rPr>
              <a:pPr>
                <a:defRPr/>
              </a:pPr>
              <a:t>6</a:t>
            </a:fld>
            <a:endParaRPr lang="en-US" altLang="en-US" sz="1050" b="1" dirty="0">
              <a:solidFill>
                <a:schemeClr val="bg1"/>
              </a:solidFill>
            </a:endParaRPr>
          </a:p>
        </p:txBody>
      </p:sp>
      <p:grpSp>
        <p:nvGrpSpPr>
          <p:cNvPr id="11" name="Group 3"/>
          <p:cNvGrpSpPr>
            <a:grpSpLocks/>
          </p:cNvGrpSpPr>
          <p:nvPr/>
        </p:nvGrpSpPr>
        <p:grpSpPr bwMode="auto">
          <a:xfrm>
            <a:off x="1797588" y="6627464"/>
            <a:ext cx="443508" cy="124639"/>
            <a:chOff x="0" y="43"/>
            <a:chExt cx="744" cy="209"/>
          </a:xfrm>
          <a:solidFill>
            <a:srgbClr val="0088CE"/>
          </a:solidFill>
        </p:grpSpPr>
        <p:grpSp>
          <p:nvGrpSpPr>
            <p:cNvPr id="12" name="Group 4"/>
            <p:cNvGrpSpPr>
              <a:grpSpLocks/>
            </p:cNvGrpSpPr>
            <p:nvPr/>
          </p:nvGrpSpPr>
          <p:grpSpPr bwMode="auto">
            <a:xfrm>
              <a:off x="536" y="44"/>
              <a:ext cx="208" cy="208"/>
              <a:chOff x="0" y="0"/>
              <a:chExt cx="208" cy="208"/>
            </a:xfrm>
            <a:grpFill/>
          </p:grpSpPr>
          <p:sp>
            <p:nvSpPr>
              <p:cNvPr id="16" name="Oval 5">
                <a:hlinkClick r:id="" action="ppaction://hlinkshowjump?jump=nextslide"/>
              </p:cNvPr>
              <p:cNvSpPr>
                <a:spLocks/>
              </p:cNvSpPr>
              <p:nvPr/>
            </p:nvSpPr>
            <p:spPr bwMode="auto">
              <a:xfrm>
                <a:off x="0" y="0"/>
                <a:ext cx="208" cy="208"/>
              </a:xfrm>
              <a:prstGeom prst="ellipse">
                <a:avLst/>
              </a:prstGeom>
              <a:solidFill>
                <a:schemeClr val="bg1"/>
              </a:solidFill>
              <a:ln w="19050" cap="flat">
                <a:solidFill>
                  <a:schemeClr val="tx2"/>
                </a:solidFill>
                <a:prstDash val="solid"/>
                <a:miter lim="800000"/>
                <a:headEnd type="none" w="med" len="med"/>
                <a:tailEnd type="none" w="med" len="med"/>
              </a:ln>
              <a:extLst/>
            </p:spPr>
            <p:txBody>
              <a:bodyPr lIns="0" tIns="0" rIns="0" bIns="0"/>
              <a:lstStyle/>
              <a:p>
                <a:endParaRPr lang="en-US" dirty="0"/>
              </a:p>
            </p:txBody>
          </p:sp>
          <p:sp>
            <p:nvSpPr>
              <p:cNvPr id="17" name="AutoShape 6">
                <a:hlinkClick r:id="" action="ppaction://hlinkshowjump?jump=nextslide"/>
              </p:cNvPr>
              <p:cNvSpPr>
                <a:spLocks/>
              </p:cNvSpPr>
              <p:nvPr/>
            </p:nvSpPr>
            <p:spPr bwMode="auto">
              <a:xfrm rot="5400000">
                <a:off x="65" y="68"/>
                <a:ext cx="106" cy="68"/>
              </a:xfrm>
              <a:prstGeom prst="triangle">
                <a:avLst>
                  <a:gd name="adj" fmla="val 50000"/>
                </a:avLst>
              </a:pr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grpSp>
        <p:grpSp>
          <p:nvGrpSpPr>
            <p:cNvPr id="13" name="Group 7"/>
            <p:cNvGrpSpPr>
              <a:grpSpLocks/>
            </p:cNvGrpSpPr>
            <p:nvPr/>
          </p:nvGrpSpPr>
          <p:grpSpPr bwMode="auto">
            <a:xfrm rot="10800000">
              <a:off x="0" y="43"/>
              <a:ext cx="208" cy="209"/>
              <a:chOff x="0" y="0"/>
              <a:chExt cx="208" cy="208"/>
            </a:xfrm>
            <a:grpFill/>
          </p:grpSpPr>
          <p:sp>
            <p:nvSpPr>
              <p:cNvPr id="14" name="Oval 8">
                <a:hlinkClick r:id="" action="ppaction://hlinkshowjump?jump=previousslide"/>
              </p:cNvPr>
              <p:cNvSpPr>
                <a:spLocks/>
              </p:cNvSpPr>
              <p:nvPr/>
            </p:nvSpPr>
            <p:spPr bwMode="auto">
              <a:xfrm>
                <a:off x="0" y="0"/>
                <a:ext cx="208" cy="208"/>
              </a:xfrm>
              <a:prstGeom prst="ellipse">
                <a:avLst/>
              </a:prstGeom>
              <a:solidFill>
                <a:srgbClr val="FFFFFF"/>
              </a:solidFill>
              <a:ln w="19050" cap="flat">
                <a:solidFill>
                  <a:schemeClr val="tx1"/>
                </a:solidFill>
                <a:prstDash val="solid"/>
                <a:miter lim="800000"/>
                <a:headEnd type="none" w="med" len="med"/>
                <a:tailEnd type="none" w="med" len="med"/>
              </a:ln>
              <a:extLst/>
            </p:spPr>
            <p:txBody>
              <a:bodyPr lIns="0" tIns="0" rIns="0" bIns="0"/>
              <a:lstStyle/>
              <a:p>
                <a:endParaRPr lang="en-US" dirty="0"/>
              </a:p>
            </p:txBody>
          </p:sp>
          <p:sp>
            <p:nvSpPr>
              <p:cNvPr id="15" name="AutoShape 9">
                <a:hlinkClick r:id="" action="ppaction://hlinkshowjump?jump=previousslide"/>
              </p:cNvPr>
              <p:cNvSpPr>
                <a:spLocks/>
              </p:cNvSpPr>
              <p:nvPr/>
            </p:nvSpPr>
            <p:spPr bwMode="auto">
              <a:xfrm rot="5400000">
                <a:off x="65" y="68"/>
                <a:ext cx="106" cy="68"/>
              </a:xfrm>
              <a:prstGeom prst="triangle">
                <a:avLst>
                  <a:gd name="adj" fmla="val 50000"/>
                </a:avLst>
              </a:pr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grpSp>
      </p:grpSp>
      <p:sp>
        <p:nvSpPr>
          <p:cNvPr id="19" name="Subtitle 2"/>
          <p:cNvSpPr txBox="1">
            <a:spLocks/>
          </p:cNvSpPr>
          <p:nvPr/>
        </p:nvSpPr>
        <p:spPr>
          <a:xfrm>
            <a:off x="1797591" y="1523980"/>
            <a:ext cx="8614447" cy="863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4000" b="1" dirty="0">
                <a:solidFill>
                  <a:srgbClr val="FFFFFF"/>
                </a:solidFill>
              </a:rPr>
              <a:t>The new Ferring R&amp;D center</a:t>
            </a:r>
          </a:p>
        </p:txBody>
      </p:sp>
      <p:sp>
        <p:nvSpPr>
          <p:cNvPr id="20" name="Subtitle 2"/>
          <p:cNvSpPr txBox="1">
            <a:spLocks/>
          </p:cNvSpPr>
          <p:nvPr/>
        </p:nvSpPr>
        <p:spPr bwMode="auto">
          <a:xfrm>
            <a:off x="1457162" y="2202704"/>
            <a:ext cx="932900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lnSpc>
                <a:spcPct val="80000"/>
              </a:lnSpc>
              <a:spcBef>
                <a:spcPct val="20000"/>
              </a:spcBef>
              <a:buFont typeface="Arial" charset="0"/>
              <a:buNone/>
            </a:pPr>
            <a:r>
              <a:rPr lang="en-US" sz="3200" dirty="0">
                <a:solidFill>
                  <a:schemeClr val="bg1"/>
                </a:solidFill>
                <a:latin typeface="+mj-lt"/>
              </a:rPr>
              <a:t>Copenhagen opening 2020</a:t>
            </a:r>
          </a:p>
        </p:txBody>
      </p:sp>
      <p:sp>
        <p:nvSpPr>
          <p:cNvPr id="23" name="Content Placeholder 3"/>
          <p:cNvSpPr>
            <a:spLocks noGrp="1"/>
          </p:cNvSpPr>
          <p:nvPr>
            <p:ph type="body" orient="vert" idx="1"/>
          </p:nvPr>
        </p:nvSpPr>
        <p:spPr>
          <a:xfrm>
            <a:off x="1457161" y="3522444"/>
            <a:ext cx="9329003" cy="757130"/>
          </a:xfrm>
          <a:prstGeom prst="rect">
            <a:avLst/>
          </a:prstGeom>
        </p:spPr>
        <p:txBody>
          <a:bodyPr vert="horz" wrap="square">
            <a:spAutoFit/>
          </a:bodyPr>
          <a:lstStyle/>
          <a:p>
            <a:pPr marL="0" indent="0" algn="ctr">
              <a:buNone/>
            </a:pPr>
            <a:r>
              <a:rPr lang="en-US" sz="3200" b="1" dirty="0">
                <a:solidFill>
                  <a:srgbClr val="0088CE"/>
                </a:solidFill>
              </a:rPr>
              <a:t>Ferring invests heavily</a:t>
            </a:r>
            <a:br>
              <a:rPr lang="en-US" sz="3200" b="1" dirty="0">
                <a:solidFill>
                  <a:srgbClr val="0088CE"/>
                </a:solidFill>
              </a:rPr>
            </a:br>
            <a:r>
              <a:rPr lang="en-US" sz="1600" dirty="0">
                <a:solidFill>
                  <a:srgbClr val="0088CE"/>
                </a:solidFill>
              </a:rPr>
              <a:t>in the process of creating new medicines through </a:t>
            </a:r>
          </a:p>
        </p:txBody>
      </p:sp>
    </p:spTree>
    <p:extLst>
      <p:ext uri="{BB962C8B-B14F-4D97-AF65-F5344CB8AC3E}">
        <p14:creationId xmlns:p14="http://schemas.microsoft.com/office/powerpoint/2010/main" val="291882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53C78-A37F-4745-9D9F-25FD6A2FAB2B}"/>
              </a:ext>
            </a:extLst>
          </p:cNvPr>
          <p:cNvSpPr>
            <a:spLocks noGrp="1"/>
          </p:cNvSpPr>
          <p:nvPr>
            <p:ph type="ctrTitle"/>
          </p:nvPr>
        </p:nvSpPr>
        <p:spPr>
          <a:xfrm>
            <a:off x="1524000" y="2504661"/>
            <a:ext cx="9144000" cy="1005302"/>
          </a:xfrm>
        </p:spPr>
        <p:txBody>
          <a:bodyPr/>
          <a:lstStyle/>
          <a:p>
            <a:r>
              <a:rPr lang="en-US" dirty="0">
                <a:latin typeface="Arial" panose="020B0604020202020204" pitchFamily="34" charset="0"/>
                <a:cs typeface="Arial" panose="020B0604020202020204" pitchFamily="34" charset="0"/>
              </a:rPr>
              <a:t>Sample 2</a:t>
            </a:r>
          </a:p>
        </p:txBody>
      </p:sp>
    </p:spTree>
    <p:extLst>
      <p:ext uri="{BB962C8B-B14F-4D97-AF65-F5344CB8AC3E}">
        <p14:creationId xmlns:p14="http://schemas.microsoft.com/office/powerpoint/2010/main" val="585698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3F680F7-DD26-624C-8F2D-42F09FC07716}"/>
              </a:ext>
            </a:extLst>
          </p:cNvPr>
          <p:cNvSpPr txBox="1">
            <a:spLocks/>
          </p:cNvSpPr>
          <p:nvPr/>
        </p:nvSpPr>
        <p:spPr bwMode="auto">
          <a:xfrm>
            <a:off x="6096000" y="1497705"/>
            <a:ext cx="4783139" cy="100753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chemeClr val="tx2"/>
                </a:solidFill>
                <a:effectLst/>
                <a:uLnTx/>
                <a:uFillTx/>
                <a:latin typeface="+mj-lt"/>
                <a:ea typeface="+mj-ea"/>
                <a:cs typeface="+mj-cs"/>
              </a:rPr>
              <a:t>Spirit presentation to </a:t>
            </a:r>
            <a:br>
              <a:rPr kumimoji="0" lang="en-GB" sz="2400" b="0" i="0" u="none" strike="noStrike" kern="1200" cap="none" spc="0" normalizeH="0" baseline="0" noProof="0" dirty="0">
                <a:ln>
                  <a:noFill/>
                </a:ln>
                <a:solidFill>
                  <a:srgbClr val="40546E"/>
                </a:solidFill>
                <a:effectLst/>
                <a:uLnTx/>
                <a:uFillTx/>
                <a:latin typeface="+mj-lt"/>
                <a:ea typeface="+mj-ea"/>
                <a:cs typeface="+mj-cs"/>
              </a:rPr>
            </a:br>
            <a:r>
              <a:rPr lang="en-GB" sz="3200" dirty="0">
                <a:solidFill>
                  <a:schemeClr val="accent1"/>
                </a:solidFill>
                <a:latin typeface="+mj-lt"/>
                <a:ea typeface="+mj-ea"/>
                <a:cs typeface="+mj-cs"/>
              </a:rPr>
              <a:t>Menzies Distribution</a:t>
            </a:r>
            <a:endParaRPr kumimoji="0" lang="en-GB" sz="3200" b="0" i="0" u="none" strike="noStrike" kern="1200" cap="none" spc="0" normalizeH="0" baseline="0" noProof="0" dirty="0">
              <a:ln>
                <a:noFill/>
              </a:ln>
              <a:solidFill>
                <a:schemeClr val="accent1"/>
              </a:solidFill>
              <a:effectLst/>
              <a:uLnTx/>
              <a:uFillTx/>
              <a:latin typeface="+mj-lt"/>
              <a:ea typeface="+mj-ea"/>
              <a:cs typeface="+mj-cs"/>
            </a:endParaRPr>
          </a:p>
        </p:txBody>
      </p:sp>
    </p:spTree>
    <p:extLst>
      <p:ext uri="{BB962C8B-B14F-4D97-AF65-F5344CB8AC3E}">
        <p14:creationId xmlns:p14="http://schemas.microsoft.com/office/powerpoint/2010/main" val="2487534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txBox="1">
            <a:spLocks/>
          </p:cNvSpPr>
          <p:nvPr/>
        </p:nvSpPr>
        <p:spPr bwMode="auto">
          <a:xfrm>
            <a:off x="2132063" y="2676264"/>
            <a:ext cx="8143828" cy="25921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indent="-194400">
              <a:spcBef>
                <a:spcPts val="432"/>
              </a:spcBef>
              <a:buFont typeface="Arial"/>
              <a:buChar char="•"/>
            </a:pPr>
            <a:r>
              <a:rPr lang="en-GB" sz="2400" b="1" dirty="0">
                <a:solidFill>
                  <a:srgbClr val="4F81BD"/>
                </a:solidFill>
                <a:latin typeface="Calibri"/>
              </a:rPr>
              <a:t>An end-to-end support package </a:t>
            </a:r>
          </a:p>
          <a:p>
            <a:pPr indent="-194400">
              <a:spcBef>
                <a:spcPts val="432"/>
              </a:spcBef>
              <a:buFont typeface="Arial"/>
              <a:buChar char="•"/>
            </a:pPr>
            <a:r>
              <a:rPr lang="en-GB" sz="2400" b="1" dirty="0">
                <a:solidFill>
                  <a:srgbClr val="4F81BD"/>
                </a:solidFill>
                <a:latin typeface="Calibri"/>
              </a:rPr>
              <a:t>Access to highly trained experts</a:t>
            </a:r>
          </a:p>
          <a:p>
            <a:pPr indent="-194400">
              <a:spcBef>
                <a:spcPts val="432"/>
              </a:spcBef>
              <a:buFont typeface="Arial"/>
              <a:buChar char="•"/>
            </a:pPr>
            <a:r>
              <a:rPr lang="en-GB" sz="2400" b="1" dirty="0">
                <a:solidFill>
                  <a:srgbClr val="4F81BD"/>
                </a:solidFill>
                <a:latin typeface="Calibri"/>
              </a:rPr>
              <a:t>A unique and highly personalised service</a:t>
            </a:r>
          </a:p>
          <a:p>
            <a:pPr indent="-194400">
              <a:spcBef>
                <a:spcPts val="432"/>
              </a:spcBef>
              <a:buFont typeface="Arial"/>
              <a:buChar char="•"/>
            </a:pPr>
            <a:r>
              <a:rPr lang="en-GB" sz="2400" b="1" dirty="0">
                <a:solidFill>
                  <a:srgbClr val="4F81BD"/>
                </a:solidFill>
                <a:latin typeface="Calibri"/>
              </a:rPr>
              <a:t>Bespoke or out-of-the-box offering</a:t>
            </a:r>
          </a:p>
          <a:p>
            <a:pPr indent="-194400">
              <a:spcBef>
                <a:spcPts val="432"/>
              </a:spcBef>
              <a:buFont typeface="Arial"/>
              <a:buChar char="•"/>
            </a:pPr>
            <a:r>
              <a:rPr lang="en-GB" sz="2400" b="1" dirty="0">
                <a:solidFill>
                  <a:srgbClr val="4F81BD"/>
                </a:solidFill>
                <a:latin typeface="Calibri"/>
              </a:rPr>
              <a:t>Complete management of third parties and manufacturers </a:t>
            </a:r>
          </a:p>
          <a:p>
            <a:pPr indent="-194400">
              <a:spcBef>
                <a:spcPts val="432"/>
              </a:spcBef>
              <a:buFont typeface="Arial"/>
              <a:buChar char="•"/>
            </a:pPr>
            <a:endParaRPr lang="en-GB" sz="2400" b="1" dirty="0">
              <a:solidFill>
                <a:srgbClr val="4F81BD"/>
              </a:solidFill>
              <a:latin typeface="Calibri"/>
            </a:endParaRPr>
          </a:p>
        </p:txBody>
      </p:sp>
      <p:sp>
        <p:nvSpPr>
          <p:cNvPr id="6" name="Rectangle 3"/>
          <p:cNvSpPr txBox="1">
            <a:spLocks/>
          </p:cNvSpPr>
          <p:nvPr/>
        </p:nvSpPr>
        <p:spPr bwMode="auto">
          <a:xfrm>
            <a:off x="2132063" y="1286068"/>
            <a:ext cx="7893314" cy="4332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20000"/>
              </a:spcBef>
              <a:spcAft>
                <a:spcPts val="1200"/>
              </a:spcAft>
              <a:defRPr/>
            </a:pPr>
            <a:r>
              <a:rPr lang="en-GB" sz="2400" b="1" dirty="0">
                <a:solidFill>
                  <a:srgbClr val="40546E"/>
                </a:solidFill>
                <a:latin typeface="Calibri"/>
              </a:rPr>
              <a:t>Spirit’s managed services</a:t>
            </a:r>
          </a:p>
        </p:txBody>
      </p:sp>
      <p:sp>
        <p:nvSpPr>
          <p:cNvPr id="5" name="Rectangle 3"/>
          <p:cNvSpPr txBox="1">
            <a:spLocks/>
          </p:cNvSpPr>
          <p:nvPr/>
        </p:nvSpPr>
        <p:spPr bwMode="auto">
          <a:xfrm>
            <a:off x="2132063" y="1953525"/>
            <a:ext cx="7893314" cy="4607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indent="-194400" fontAlgn="base">
              <a:spcBef>
                <a:spcPct val="20000"/>
              </a:spcBef>
              <a:spcAft>
                <a:spcPct val="0"/>
              </a:spcAft>
              <a:defRPr/>
            </a:pPr>
            <a:r>
              <a:rPr lang="en-GB" sz="2400" dirty="0">
                <a:solidFill>
                  <a:srgbClr val="4F81BD"/>
                </a:solidFill>
                <a:latin typeface="Calibri"/>
                <a:ea typeface="Geneva" pitchFamily="-106" charset="-128"/>
              </a:rPr>
              <a:t>Key features:</a:t>
            </a:r>
          </a:p>
        </p:txBody>
      </p:sp>
    </p:spTree>
    <p:extLst>
      <p:ext uri="{BB962C8B-B14F-4D97-AF65-F5344CB8AC3E}">
        <p14:creationId xmlns:p14="http://schemas.microsoft.com/office/powerpoint/2010/main" val="410789870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655</Words>
  <Application>Microsoft Macintosh PowerPoint</Application>
  <PresentationFormat>Widescreen</PresentationFormat>
  <Paragraphs>161</Paragraphs>
  <Slides>18</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Lato Bold</vt:lpstr>
      <vt:lpstr>Source Sans Pro</vt:lpstr>
      <vt:lpstr>Lucida Grande</vt:lpstr>
      <vt:lpstr>Calibri Light</vt:lpstr>
      <vt:lpstr>Lato Regular</vt:lpstr>
      <vt:lpstr>Calibri</vt:lpstr>
      <vt:lpstr>Office Theme</vt:lpstr>
      <vt:lpstr>Sample 1</vt:lpstr>
      <vt:lpstr>PowerPoint Presentation</vt:lpstr>
      <vt:lpstr>PowerPoint Presentation</vt:lpstr>
      <vt:lpstr>PowerPoint Presentation</vt:lpstr>
      <vt:lpstr>Ferring investment in drug delivery technologies </vt:lpstr>
      <vt:lpstr>PowerPoint Presentation</vt:lpstr>
      <vt:lpstr>Sample 2</vt:lpstr>
      <vt:lpstr>PowerPoint Presentation</vt:lpstr>
      <vt:lpstr>PowerPoint Presentation</vt:lpstr>
      <vt:lpstr>PowerPoint Presentation</vt:lpstr>
      <vt:lpstr>PowerPoint Presentation</vt:lpstr>
      <vt:lpstr>PowerPoint Presentation</vt:lpstr>
      <vt:lpstr>Sample 3</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Apple</dc:creator>
  <cp:lastModifiedBy>C Apple</cp:lastModifiedBy>
  <cp:revision>8</cp:revision>
  <dcterms:created xsi:type="dcterms:W3CDTF">2019-05-02T13:33:24Z</dcterms:created>
  <dcterms:modified xsi:type="dcterms:W3CDTF">2019-05-02T14:30:19Z</dcterms:modified>
</cp:coreProperties>
</file>